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embeddedFontLst>
    <p:embeddedFont>
      <p:font typeface="Roboto Serif"/>
      <p:regular r:id="rId71"/>
      <p:bold r:id="rId72"/>
      <p:italic r:id="rId73"/>
      <p:boldItalic r:id="rId74"/>
    </p:embeddedFont>
    <p:embeddedFont>
      <p:font typeface="Space Mono"/>
      <p:regular r:id="rId75"/>
      <p:bold r:id="rId76"/>
      <p:italic r:id="rId77"/>
      <p:boldItalic r:id="rId78"/>
    </p:embeddedFont>
    <p:embeddedFont>
      <p:font typeface="Roboto Mono Light"/>
      <p:regular r:id="rId79"/>
      <p:bold r:id="rId80"/>
      <p:italic r:id="rId81"/>
      <p:boldItalic r:id="rId82"/>
    </p:embeddedFont>
    <p:embeddedFont>
      <p:font typeface="Manrope"/>
      <p:regular r:id="rId83"/>
      <p:bold r:id="rId84"/>
    </p:embeddedFont>
    <p:embeddedFont>
      <p:font typeface="Lexend"/>
      <p:regular r:id="rId85"/>
      <p:bold r:id="rId86"/>
    </p:embeddedFont>
    <p:embeddedFont>
      <p:font typeface="Roboto Mon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91" roundtripDataSignature="AMtx7mgQaznazKJv253YHMSXopuOH3494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8" name="Anton Bennett"/>
  <p:cmAuthor clrIdx="1" id="1" initials="" lastIdx="1" name="Aidan Danusantoso"/>
  <p:cmAuthor clrIdx="2" id="2" initials="" lastIdx="10" name="Nathan Lu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9E7BB0-F9BD-42A7-8446-9A51DB9E6028}">
  <a:tblStyle styleId="{EC9E7BB0-F9BD-42A7-8446-9A51DB9E60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F008A8A-76B0-4556-8F87-C3DD19552FB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anrope-bold.fntdata"/><Relationship Id="rId83" Type="http://schemas.openxmlformats.org/officeDocument/2006/relationships/font" Target="fonts/Manrope-regular.fntdata"/><Relationship Id="rId42" Type="http://schemas.openxmlformats.org/officeDocument/2006/relationships/slide" Target="slides/slide35.xml"/><Relationship Id="rId86" Type="http://schemas.openxmlformats.org/officeDocument/2006/relationships/font" Target="fonts/Lexend-bold.fntdata"/><Relationship Id="rId41" Type="http://schemas.openxmlformats.org/officeDocument/2006/relationships/slide" Target="slides/slide34.xml"/><Relationship Id="rId85" Type="http://schemas.openxmlformats.org/officeDocument/2006/relationships/font" Target="fonts/Lexend-regular.fntdata"/><Relationship Id="rId44" Type="http://schemas.openxmlformats.org/officeDocument/2006/relationships/slide" Target="slides/slide37.xml"/><Relationship Id="rId88" Type="http://schemas.openxmlformats.org/officeDocument/2006/relationships/font" Target="fonts/RobotoMono-bold.fntdata"/><Relationship Id="rId43" Type="http://schemas.openxmlformats.org/officeDocument/2006/relationships/slide" Target="slides/slide36.xml"/><Relationship Id="rId87" Type="http://schemas.openxmlformats.org/officeDocument/2006/relationships/font" Target="fonts/RobotoMono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RobotoMono-italic.fntdata"/><Relationship Id="rId80" Type="http://schemas.openxmlformats.org/officeDocument/2006/relationships/font" Target="fonts/RobotoMonoLight-bold.fntdata"/><Relationship Id="rId82" Type="http://schemas.openxmlformats.org/officeDocument/2006/relationships/font" Target="fonts/RobotoMonoLight-boldItalic.fntdata"/><Relationship Id="rId81" Type="http://schemas.openxmlformats.org/officeDocument/2006/relationships/font" Target="fonts/RobotoMon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Serif-italic.fntdata"/><Relationship Id="rId72" Type="http://schemas.openxmlformats.org/officeDocument/2006/relationships/font" Target="fonts/RobotoSerif-bold.fntdata"/><Relationship Id="rId31" Type="http://schemas.openxmlformats.org/officeDocument/2006/relationships/slide" Target="slides/slide24.xml"/><Relationship Id="rId75" Type="http://schemas.openxmlformats.org/officeDocument/2006/relationships/font" Target="fonts/SpaceMono-regular.fntdata"/><Relationship Id="rId30" Type="http://schemas.openxmlformats.org/officeDocument/2006/relationships/slide" Target="slides/slide23.xml"/><Relationship Id="rId74" Type="http://schemas.openxmlformats.org/officeDocument/2006/relationships/font" Target="fonts/RobotoSerif-boldItalic.fntdata"/><Relationship Id="rId33" Type="http://schemas.openxmlformats.org/officeDocument/2006/relationships/slide" Target="slides/slide26.xml"/><Relationship Id="rId77" Type="http://schemas.openxmlformats.org/officeDocument/2006/relationships/font" Target="fonts/SpaceMono-italic.fntdata"/><Relationship Id="rId32" Type="http://schemas.openxmlformats.org/officeDocument/2006/relationships/slide" Target="slides/slide25.xml"/><Relationship Id="rId76" Type="http://schemas.openxmlformats.org/officeDocument/2006/relationships/font" Target="fonts/SpaceMono-bold.fntdata"/><Relationship Id="rId35" Type="http://schemas.openxmlformats.org/officeDocument/2006/relationships/slide" Target="slides/slide28.xml"/><Relationship Id="rId79" Type="http://schemas.openxmlformats.org/officeDocument/2006/relationships/font" Target="fonts/RobotoMonoLight-regular.fntdata"/><Relationship Id="rId34" Type="http://schemas.openxmlformats.org/officeDocument/2006/relationships/slide" Target="slides/slide27.xml"/><Relationship Id="rId78" Type="http://schemas.openxmlformats.org/officeDocument/2006/relationships/font" Target="fonts/SpaceMono-boldItalic.fntdata"/><Relationship Id="rId71" Type="http://schemas.openxmlformats.org/officeDocument/2006/relationships/font" Target="fonts/RobotoSerif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customschemas.google.com/relationships/presentationmetadata" Target="metadata"/><Relationship Id="rId90" Type="http://schemas.openxmlformats.org/officeDocument/2006/relationships/font" Target="fonts/RobotoMono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5T07:17:29.373">
    <p:pos x="196" y="1646"/>
    <p:text>Add check boxes to show completed (or still working on it)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uKL3g"/>
      </p:ext>
    </p:extLst>
  </p:cm>
  <p:cm authorId="1" idx="1" dt="2025-12-05T06:56:51.298">
    <p:pos x="196" y="1646"/>
    <p:text>google slides no do checkbox ;_;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BxC9fCpU"/>
      </p:ext>
    </p:extLst>
  </p:cm>
  <p:cm authorId="0" idx="2" dt="2025-12-05T07:17:29.373">
    <p:pos x="196" y="1646"/>
    <p:text>Have a think about what other ways you can do it (not just checkboxes).. cross out completed tasks, traffic light font colors, add a sticker or a tick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BxC9fCpc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5-12-06T02:27:09.495">
    <p:pos x="6000" y="0"/>
    <p:text>Need to organise a time to test each element, who will be there, how will it be done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uI5V_U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2-07T03:20:03.998">
    <p:pos x="196" y="1370"/>
    <p:text>Any progress towards theese?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uKL3k"/>
      </p:ext>
    </p:extLst>
  </p:cm>
  <p:cm authorId="2" idx="1" dt="2025-12-07T03:16:40.725">
    <p:pos x="196" y="1370"/>
    <p:text>YES, LoRa and audio systems are working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BxNlmdeE"/>
      </p:ext>
    </p:extLst>
  </p:cm>
  <p:cm authorId="0" idx="4" dt="2025-12-07T03:20:03.998">
    <p:pos x="196" y="1370"/>
    <p:text>👍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BxNlmdeM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2-07T03:24:13.389">
    <p:pos x="6000" y="0"/>
    <p:text>Check all requirements, have any changed/need updating?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uKL3s"/>
      </p:ext>
    </p:extLst>
  </p:cm>
  <p:cm authorId="2" idx="2" dt="2025-12-07T03:11:51.277">
    <p:pos x="6000" y="0"/>
    <p:text>No, Sid and I went over these requirements and we think they are good. Did you have a suggestion on something we could change?</p:text>
    <p:extLst>
      <p:ext uri="{C676402C-5697-4E1C-873F-D02D1690AC5C}">
        <p15:threadingInfo timeZoneBias="0">
          <p15:parentCm authorId="0" idx="5"/>
        </p15:threadingInfo>
      </p:ext>
      <p:ext uri="http://customooxmlschemas.google.com/">
        <go:slidesCustomData xmlns:go="http://customooxmlschemas.google.com/" commentPostId="AAABxNlmdeA"/>
      </p:ext>
    </p:extLst>
  </p:cm>
  <p:cm authorId="0" idx="6" dt="2025-12-07T03:24:13.389">
    <p:pos x="6000" y="0"/>
    <p:text>ill add comments on lines I think could be updated. Most look pretty good</p:text>
    <p:extLst>
      <p:ext uri="{C676402C-5697-4E1C-873F-D02D1690AC5C}">
        <p15:threadingInfo timeZoneBias="0">
          <p15:parentCm authorId="0" idx="5"/>
        </p15:threadingInfo>
      </p:ext>
      <p:ext uri="http://customooxmlschemas.google.com/">
        <go:slidesCustomData xmlns:go="http://customooxmlschemas.google.com/" commentPostId="AAABxNlmdeU"/>
      </p:ext>
    </p:extLst>
  </p:cm>
  <p:cm authorId="0" idx="7" dt="2025-12-07T09:11:49.068">
    <p:pos x="164" y="329"/>
    <p:text>What force what temp? (numbers?)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NlmdeQ"/>
      </p:ext>
    </p:extLst>
  </p:cm>
  <p:cm authorId="2" idx="3" dt="2025-12-07T09:02:26.613">
    <p:pos x="164" y="329"/>
    <p:text>How would we find this out?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BxNywsHs"/>
      </p:ext>
    </p:extLst>
  </p:cm>
  <p:cm authorId="2" idx="4" dt="2025-12-07T09:02:37.458">
    <p:pos x="164" y="329"/>
    <p:text>I do not know how I can find this out without guessing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BxNywsHw"/>
      </p:ext>
    </p:extLst>
  </p:cm>
  <p:cm authorId="0" idx="8" dt="2025-12-07T09:11:49.068">
    <p:pos x="164" y="329"/>
    <p:text>Temps should be around average. Plus minus for hot days. Force, do the mass*accel. Assume accel somewhere between 1-10m/s. Feel free to throw in a safety factor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BxNywsH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12-07T03:24:43.037">
    <p:pos x="6000" y="0"/>
    <p:text>If we delete camera, do we still need theese?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_CDsw"/>
      </p:ext>
    </p:extLst>
  </p:cm>
  <p:cm authorId="2" idx="5" dt="2025-12-07T03:04:59.250">
    <p:pos x="6000" y="0"/>
    <p:text>We decided that a camera is not too hard to achieve and want to keep it.</p:text>
    <p:extLst>
      <p:ext uri="{C676402C-5697-4E1C-873F-D02D1690AC5C}">
        <p15:threadingInfo timeZoneBias="0">
          <p15:parentCm authorId="0" idx="9"/>
        </p15:threadingInfo>
      </p:ext>
      <p:ext uri="http://customooxmlschemas.google.com/">
        <go:slidesCustomData xmlns:go="http://customooxmlschemas.google.com/" commentPostId="AAABxNeaQKE"/>
      </p:ext>
    </p:extLst>
  </p:cm>
  <p:cm authorId="0" idx="10" dt="2025-12-07T03:24:43.037">
    <p:pos x="6000" y="0"/>
    <p:text>cool</p:text>
    <p:extLst>
      <p:ext uri="{C676402C-5697-4E1C-873F-D02D1690AC5C}">
        <p15:threadingInfo timeZoneBias="0">
          <p15:parentCm authorId="0" idx="9"/>
        </p15:threadingInfo>
      </p:ext>
      <p:ext uri="http://customooxmlschemas.google.com/">
        <go:slidesCustomData xmlns:go="http://customooxmlschemas.google.com/" commentPostId="AAABxNlmdeY"/>
      </p:ext>
    </p:extLst>
  </p:cm>
  <p:cm authorId="0" idx="11" dt="2025-12-07T03:25:56.205">
    <p:pos x="132" y="616"/>
    <p:text>what does survive mean. be able to operate? Not crack? still be solid?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Nlmdec"/>
      </p:ext>
    </p:extLst>
  </p:cm>
  <p:cm authorId="2" idx="6" dt="2025-12-07T08:59:42.855">
    <p:pos x="132" y="716"/>
    <p:text>HELP!!! May not be required, need further opinion.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NywsHk"/>
      </p:ext>
    </p:extLst>
  </p:cm>
  <p:cm authorId="0" idx="12" dt="2025-12-07T08:59:42.855">
    <p:pos x="132" y="716"/>
    <p:text>I think keep the must store x amount of photos. The other requirements explain the operation</p:text>
    <p:extLst>
      <p:ext uri="{C676402C-5697-4E1C-873F-D02D1690AC5C}">
        <p15:threadingInfo timeZoneBias="0">
          <p15:parentCm authorId="2" idx="6"/>
        </p15:threadingInfo>
      </p:ext>
      <p:ext uri="http://customooxmlschemas.google.com/">
        <go:slidesCustomData xmlns:go="http://customooxmlschemas.google.com/" commentPostId="AAABxNywsHo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5-12-07T03:06:13.868">
    <p:pos x="124" y="450"/>
    <p:text>Does it make sense to have the code PR in the active section. Should this line be moved to the next slide?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uI5V_Y"/>
      </p:ext>
    </p:extLst>
  </p:cm>
  <p:cm authorId="2" idx="7" dt="2025-12-07T03:06:13.868">
    <p:pos x="124" y="450"/>
    <p:text>FIXED, it was passive before and meant to be active. As we are pursing the bloom mechanism for this PDR it is an active system.</p:text>
    <p:extLst>
      <p:ext uri="{C676402C-5697-4E1C-873F-D02D1690AC5C}">
        <p15:threadingInfo timeZoneBias="0">
          <p15:parentCm authorId="0" idx="13"/>
        </p15:threadingInfo>
      </p:ext>
      <p:ext uri="http://customooxmlschemas.google.com/">
        <go:slidesCustomData xmlns:go="http://customooxmlschemas.google.com/" commentPostId="AAABxNeaQKI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5-12-06T01:38:36.709">
    <p:pos x="6000" y="0"/>
    <p:text>Please do this urgently! (BY FRIDAY'S END)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_CDs4"/>
      </p:ext>
    </p:extLst>
  </p:cm>
  <p:cm authorId="2" idx="8" dt="2025-12-06T01:38:36.709">
    <p:pos x="6000" y="0"/>
    <p:text>LATE will finish by end of SAT</p:text>
    <p:extLst>
      <p:ext uri="{C676402C-5697-4E1C-873F-D02D1690AC5C}">
        <p15:threadingInfo timeZoneBias="0">
          <p15:parentCm authorId="0" idx="14"/>
        </p15:threadingInfo>
      </p:ext>
      <p:ext uri="http://customooxmlschemas.google.com/">
        <go:slidesCustomData xmlns:go="http://customooxmlschemas.google.com/" commentPostId="AAABuuI5V_I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5-12-07T04:05:09.268">
    <p:pos x="6000" y="0"/>
    <p:text>copy from mcr, add details/screenshots if able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_CDs8"/>
      </p:ext>
    </p:extLst>
  </p:cm>
  <p:cm authorId="2" idx="9" dt="2025-12-07T04:05:09.268">
    <p:pos x="6000" y="0"/>
    <p:text>I think Phoenix changed this</p:text>
    <p:extLst>
      <p:ext uri="{C676402C-5697-4E1C-873F-D02D1690AC5C}">
        <p15:threadingInfo timeZoneBias="0">
          <p15:parentCm authorId="0" idx="15"/>
        </p15:threadingInfo>
      </p:ext>
      <p:ext uri="http://customooxmlschemas.google.com/">
        <go:slidesCustomData xmlns:go="http://customooxmlschemas.google.com/" commentPostId="AAABxNpDYFQ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5-12-04T10:02:00.341">
    <p:pos x="6000" y="0"/>
    <p:text>Do Urgently (By end of SATURDAY)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s_CDtE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5-12-07T04:07:43.643">
    <p:pos x="6000" y="0"/>
    <p:text>Looks like a dang spaceship!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NpDYEs"/>
      </p:ext>
    </p:extLst>
  </p:cm>
  <p:cm authorId="2" idx="10" dt="2025-12-07T04:07:43.643">
    <p:pos x="6000" y="0"/>
    <p:text>W</p:text>
    <p:extLst>
      <p:ext uri="{C676402C-5697-4E1C-873F-D02D1690AC5C}">
        <p15:threadingInfo timeZoneBias="0">
          <p15:parentCm authorId="0" idx="17"/>
        </p15:threadingInfo>
      </p:ext>
      <p:ext uri="http://customooxmlschemas.google.com/">
        <go:slidesCustomData xmlns:go="http://customooxmlschemas.google.com/" commentPostId="AAABxNsNWh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ucid.app/folder/invitations/accept/inv_be86b371-bc8c-412d-b2b2-73c1ee80438e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KJCRjE0mPXe0YnIlGTKeA9MU2I5UhiK43tqqhcw4BTE/edit?usp=sharing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ucid.app/folder/invitations/accept/inv_be86b371-bc8c-412d-b2b2-73c1ee80438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Diagrams at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https://lucid.app/folder/invitations/accept/inv_be86b371-bc8c-412d-b2b2-73c1ee80438e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Aidan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d4def71d3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ad4def71d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Siddhesh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Reminder - don’t need to be too indepth about this when speaking.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USE THE WORD SHAAALL !!!!!!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d4def71d3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ad4def71d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Siddhesh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d4def71d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ad4def71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Siddhesh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d4def71d3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ad4def71d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Phoenix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These are our subsystem requirements for passive retrieval. These system requirements ensure that in the event of a critical failure, the PSAT still has backup systems that allow us to retrieve the PSAT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e3df02d2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e3df02d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dc1e4c7e8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adc1e4c7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Nathan</a:t>
            </a:r>
            <a:br>
              <a:rPr lang="en-GB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NOTE we will not able to fit the battery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NOTES: work in progress for the battery placement, very difficult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AIdan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dc1e4c7e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adc1e4c7e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dc1e4c7e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adc1e4c7e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dc1e4c7e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adc1e4c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Siddhesh - GPS + actual finite state machine.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dbc230866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adbc2308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Siddhesh - Main state diagram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dc1e4c7e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adc1e4c7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Siddhesh - Main state diagram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dbc23086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adbc2308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Aidan - lora communications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dbc230866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adbc23086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Aidan - lora communications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Daniel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43a36fe07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43a36fe07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43a36fe07_4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3a43a36fe07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SEE discord for more info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43a36fe07_4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a43a36fe07_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SEE discord for more info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43a36fe07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a43a36fe07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show the iteration of prototypes that you’ve gone through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dbc2308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adbc230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a43a36fe07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a43a36fe07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43a36fe07_4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a43a36fe07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43a36fe07_4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a43a36fe07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ae30bb4023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ae30bb402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a43a36fe07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a43a36fe07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Vs3 is just improvements to Vs2 such as </a:t>
            </a:r>
            <a:r>
              <a:rPr lang="en-GB"/>
              <a:t>separating</a:t>
            </a:r>
            <a:r>
              <a:rPr lang="en-GB"/>
              <a:t> the rubberband connection joint into multiple components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e3df02d2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e3df02d2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43a36fe07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43a36fe07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43a36fe07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3a43a36fe0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43a36fe07_4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a43a36fe07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43a36fe07_4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a43a36fe07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a43a36fe07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a43a36fe0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Nathan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43a36fe07_4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a43a36fe07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Nathan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a43a36fe07_4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a43a36fe07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NATHAN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Nathan “I’ll do this daniel since I need to complete the shell first”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This is the final shell for the bloom prototype that we said we will move on with just for the pdr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ae30bb4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ae30bb4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Measures of effectiveness is how you measure your success, target is the number that tells you that you succeeded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ae30bb40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ae30bb40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Nathan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43a36fe07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43a36fe07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adc1e4c7e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adc1e4c7e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Honestly I have no clue where to begin here. We don’t really have a good list of parts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list of parts is from the kicad. We need to generate a BOM (Bill of materials). And then for each part we need to get the quantity, price and no.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do not have a concrete idea of all the parts we are using atm.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I’ll link a sheet here soon.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ae3df02d2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ae3df02d2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Daniel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Honestly I have no clue where to begin here. We don’t really have a good list of parts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list of parts is from the kicad. We need to generate a BOM (Bill of materials). And then for each part we need to get the quantity, price and no.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do not have a concrete idea of all the parts we are using atm.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I’ll link a sheet here soon.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Siddhesh + Aidan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dc1e4c7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adc1e4c7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Siddhesh + Aidan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a43a36fe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a43a36fe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https://docs.google.com/spreadsheets/d/1KJCRjE0mPXe0YnIlGTKeA9MU2I5UhiK43tqqhcw4BTE/edit?usp=sharing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Phoenix + aidan for pin definitions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Daniel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a43a36fe07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3a43a36fe07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Daniel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NOTES: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Threaded rod given is 70mm instead of 67mm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Threaded rod given is 22mm instead of 22.7mm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b57c40c25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ab57c40c2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Aidan</a:t>
            </a:r>
            <a:endParaRPr sz="16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Aidan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Being Several weeks early should help us </a:t>
            </a:r>
            <a:r>
              <a:rPr lang="en-GB"/>
              <a:t>troubleshoot</a:t>
            </a:r>
            <a:r>
              <a:rPr lang="en-GB"/>
              <a:t> a lot of errors early!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Aidan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Pheonix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66367d4d12c2c53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66367d4d12c2c5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Diagrams at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https://lucid.app/folder/invitations/accept/inv_be86b371-bc8c-412d-b2b2-73c1ee80438e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b57c40c25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b57c40c25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Aidan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All done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b57c40c25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b57c40c25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Aidan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Additions in green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b57c40c25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b57c40c25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Aidan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Mostly the same, just not sure about lora triangulation.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type="ctrTitle"/>
          </p:nvPr>
        </p:nvSpPr>
        <p:spPr>
          <a:xfrm>
            <a:off x="311708" y="1407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52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" type="subTitle"/>
          </p:nvPr>
        </p:nvSpPr>
        <p:spPr>
          <a:xfrm>
            <a:off x="311700" y="339311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9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720000" y="1451075"/>
            <a:ext cx="7704000" cy="3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b="0" i="0" sz="2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erif"/>
              <a:buChar char="●"/>
              <a:defRPr b="0" i="0" sz="18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○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■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●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○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■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●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○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erif"/>
              <a:buChar char="■"/>
              <a:defRPr b="0" i="0" sz="1400" u="none" cap="none" strike="noStrike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" name="Google Shape;8;p27"/>
          <p:cNvSpPr txBox="1"/>
          <p:nvPr/>
        </p:nvSpPr>
        <p:spPr>
          <a:xfrm>
            <a:off x="8519108" y="47816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rgbClr val="ADADAD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b="0" i="0" sz="1000" u="none" cap="none" strike="noStrike">
              <a:solidFill>
                <a:srgbClr val="ADADA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" name="Google Shape;9;p27"/>
          <p:cNvCxnSpPr/>
          <p:nvPr/>
        </p:nvCxnSpPr>
        <p:spPr>
          <a:xfrm rot="10800000">
            <a:off x="-22175" y="4803925"/>
            <a:ext cx="918030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" name="Google Shape;10;p27" title="White_1.png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86550" y="4883006"/>
            <a:ext cx="663250" cy="190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hyperlink" Target="https://community.element14.com/technologies/internet-of-things/b/blog/posts/a-comprehensive-guide-to-lora-modul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6.xml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7.xml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jpg"/><Relationship Id="rId4" Type="http://schemas.openxmlformats.org/officeDocument/2006/relationships/image" Target="../media/image52.jpg"/><Relationship Id="rId5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8.xml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9.xml"/><Relationship Id="rId4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rive.google.com/file/d/1goPzJd72cjiuQvgTalEHDoz3WUo-X6Gs/view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google.com/spreadsheets/d/1KJCRjE0mPXe0YnIlGTKeA9MU2I5UhiK43tqqhcw4BTE/edit?usp=sharing" TargetMode="External"/><Relationship Id="rId4" Type="http://schemas.openxmlformats.org/officeDocument/2006/relationships/hyperlink" Target="https://docs.google.com/spreadsheets/d/1KJCRjE0mPXe0YnIlGTKeA9MU2I5UhiK43tqqhcw4BTE/edit?usp=sharing" TargetMode="External"/><Relationship Id="rId9" Type="http://schemas.openxmlformats.org/officeDocument/2006/relationships/hyperlink" Target="https://docs.google.com/spreadsheets/d/1KJCRjE0mPXe0YnIlGTKeA9MU2I5UhiK43tqqhcw4BTE/edit?usp=sharing" TargetMode="External"/><Relationship Id="rId5" Type="http://schemas.openxmlformats.org/officeDocument/2006/relationships/image" Target="../media/image50.png"/><Relationship Id="rId6" Type="http://schemas.openxmlformats.org/officeDocument/2006/relationships/hyperlink" Target="https://docs.google.com/spreadsheets/d/1KJCRjE0mPXe0YnIlGTKeA9MU2I5UhiK43tqqhcw4BTE/edit?usp=sharing" TargetMode="External"/><Relationship Id="rId7" Type="http://schemas.openxmlformats.org/officeDocument/2006/relationships/image" Target="../media/image47.png"/><Relationship Id="rId8" Type="http://schemas.openxmlformats.org/officeDocument/2006/relationships/hyperlink" Target="https://docs.google.com/spreadsheets/d/1KJCRjE0mPXe0YnIlGTKeA9MU2I5UhiK43tqqhcw4BTE/edit?usp=sharing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1.mcmaster.com/91294A132/" TargetMode="External"/><Relationship Id="rId4" Type="http://schemas.openxmlformats.org/officeDocument/2006/relationships/hyperlink" Target="https://www1.mcmaster.com/90592A009/" TargetMode="External"/><Relationship Id="rId5" Type="http://schemas.openxmlformats.org/officeDocument/2006/relationships/hyperlink" Target="https://www1.mcmaster.com/91294A005/" TargetMode="External"/><Relationship Id="rId6" Type="http://schemas.openxmlformats.org/officeDocument/2006/relationships/hyperlink" Target="https://www1.mcmaster.com/90592A004/" TargetMode="External"/><Relationship Id="rId7" Type="http://schemas.openxmlformats.org/officeDocument/2006/relationships/hyperlink" Target="https://www1.mcmaster.com/7804K119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comments" Target="../comments/comment10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275700" y="1161450"/>
            <a:ext cx="85206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The Retrievers </a:t>
            </a:r>
            <a:r>
              <a:rPr b="1" lang="en-GB">
                <a:latin typeface="Space Mono"/>
                <a:ea typeface="Space Mono"/>
                <a:cs typeface="Space Mono"/>
                <a:sym typeface="Space Mono"/>
              </a:rPr>
              <a:t>PDR</a:t>
            </a:r>
            <a:endParaRPr b="1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2" name="Google Shape;52;p1"/>
          <p:cNvSpPr txBox="1"/>
          <p:nvPr>
            <p:ph idx="1" type="subTitle"/>
          </p:nvPr>
        </p:nvSpPr>
        <p:spPr>
          <a:xfrm>
            <a:off x="275700" y="2230200"/>
            <a:ext cx="7818900" cy="24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Preliminary Definition Review</a:t>
            </a:r>
            <a:endParaRPr sz="16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latin typeface="Space Mono"/>
                <a:ea typeface="Space Mono"/>
                <a:cs typeface="Space Mono"/>
                <a:sym typeface="Space Mono"/>
              </a:rPr>
              <a:t>Names: Anton, Nathan, Aidan, Phoenix, Siddhesh, Zac &amp; Daniel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latin typeface="Space Mono"/>
                <a:ea typeface="Space Mono"/>
                <a:cs typeface="Space Mono"/>
                <a:sym typeface="Space Mono"/>
              </a:rPr>
              <a:t>Team:  The Retrievers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latin typeface="Space Mono"/>
                <a:ea typeface="Space Mono"/>
                <a:cs typeface="Space Mono"/>
                <a:sym typeface="Space Mono"/>
              </a:rPr>
              <a:t>Date: 08/12/25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d4def71d3_1_52"/>
          <p:cNvSpPr txBox="1"/>
          <p:nvPr>
            <p:ph type="title"/>
          </p:nvPr>
        </p:nvSpPr>
        <p:spPr>
          <a:xfrm>
            <a:off x="202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000"/>
              <a:t>High Level Requirements </a:t>
            </a:r>
            <a:endParaRPr sz="3000"/>
          </a:p>
        </p:txBody>
      </p:sp>
      <p:graphicFrame>
        <p:nvGraphicFramePr>
          <p:cNvPr id="229" name="Google Shape;229;g3ad4def71d3_1_52"/>
          <p:cNvGraphicFramePr/>
          <p:nvPr/>
        </p:nvGraphicFramePr>
        <p:xfrm>
          <a:off x="261375" y="5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{EC9E7BB0-F9BD-42A7-8446-9A51DB9E6028}</a:tableStyleId>
              </a:tblPr>
              <a:tblGrid>
                <a:gridCol w="715825"/>
                <a:gridCol w="4270950"/>
                <a:gridCol w="3634475"/>
              </a:tblGrid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Req. Code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Justification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SYS-01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The PSAT shall have at least 3 active and 1 passive retrieval systems. </a:t>
                      </a:r>
                      <a:endParaRPr sz="900" u="none" cap="none" strike="noStrike">
                        <a:solidFill>
                          <a:schemeClr val="lt2"/>
                        </a:solidFill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Having many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 retrieval systems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 e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nsures that we have a backup in case of system failure.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SYS-02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The PSAT shall act autonomously during flight.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Avoids human error and reduces latency on operations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SYS-03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The PSAT shall activate high-power electronics once, based on intervals or received commands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FFFFFF"/>
                          </a:solidFill>
                        </a:rPr>
                        <a:t>To preserve power and share its location for recovery</a:t>
                      </a:r>
                      <a:r>
                        <a:rPr lang="en-GB" sz="900"/>
                        <a:t> 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SYS-04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The PSAT shall detect when it leaves the rocket body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To determine when to activate other systems that are not required while in the rocket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SYS-05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The PSAT shall have battery life span of at least 4 hours after landing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To ensure that in worst case scenarios, retrieval subsystems are still able to be activated late into search.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SYS-06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The PSAT shall transmit status updates to the ground team in regular intervals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Allows us to detect any failures during and after launch, such as lost or interrupted communication.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2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SYS-07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The PSAT shall be able to physically withstand forces of () and temperatures of (-30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°C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 to 60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°C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2"/>
                            </a:ext>
                          </a:extLst>
                        </a:rPr>
                        <a:t>) throughout the duration of operation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Allows for system to survive launch, deployment, and impact.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d4def71d3_1_57"/>
          <p:cNvSpPr txBox="1"/>
          <p:nvPr>
            <p:ph type="title"/>
          </p:nvPr>
        </p:nvSpPr>
        <p:spPr>
          <a:xfrm>
            <a:off x="311700" y="3428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200"/>
              <a:t>Subsystem Requirements - Camera</a:t>
            </a:r>
            <a:endParaRPr sz="3200"/>
          </a:p>
        </p:txBody>
      </p:sp>
      <p:graphicFrame>
        <p:nvGraphicFramePr>
          <p:cNvPr id="235" name="Google Shape;235;g3ad4def71d3_1_57"/>
          <p:cNvGraphicFramePr/>
          <p:nvPr/>
        </p:nvGraphicFramePr>
        <p:xfrm>
          <a:off x="211050" y="979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{EC9E7BB0-F9BD-42A7-8446-9A51DB9E6028}</a:tableStyleId>
              </a:tblPr>
              <a:tblGrid>
                <a:gridCol w="705700"/>
                <a:gridCol w="3751200"/>
                <a:gridCol w="1055525"/>
                <a:gridCol w="3108825"/>
              </a:tblGrid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Req. Code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Parent Requirement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Justification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CAM</a:t>
                      </a: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The camera shall start operating within 500ms of deployment.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 turn on camera to allow for video capture of deployment and intermittent photos during landing.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CAM</a:t>
                      </a: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-02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The camera shall stop operating within 5 seconds of landing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 save on battery power, as photos are not needed when landed.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CAM</a:t>
                      </a: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-03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The camera power consumption shall not exceed 20% of total battery capacity throughout operation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 ensure the camera system does not overuse power that is needed by other components.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CAM</a:t>
                      </a: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-04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3"/>
                            </a:ext>
                          </a:extLst>
                        </a:rPr>
                        <a:t>The camera shall not crack during initial launch conditions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 achieve recoverability of camera system.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CAM-05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4"/>
                            </a:ext>
                          </a:extLst>
                        </a:rPr>
                        <a:t>The camera shall be able to take and store images throughout the entire flight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SYS-07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 ensure that the camera operates seamlessly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g3ad4def71d3_1_0"/>
          <p:cNvGraphicFramePr/>
          <p:nvPr/>
        </p:nvGraphicFramePr>
        <p:xfrm>
          <a:off x="198200" y="7148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{EC9E7BB0-F9BD-42A7-8446-9A51DB9E6028}</a:tableStyleId>
              </a:tblPr>
              <a:tblGrid>
                <a:gridCol w="716050"/>
                <a:gridCol w="3806175"/>
                <a:gridCol w="1071000"/>
                <a:gridCol w="3154375"/>
              </a:tblGrid>
              <a:tr h="52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Req. Code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Parent Requirement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Justification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AR-01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The LoRa shall be able to transmit gps data every 5 seconds while receiving commands from external sources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To communicate signs of life and make tracking and recovery easier.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AR-02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The LoRa shall operate within 10km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To ensure sufficient range while operating.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AR-03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The LoRa shall operate within a temperature range between -40°C to 85°C (REF </a:t>
                      </a:r>
                      <a:r>
                        <a:rPr lang="en-GB" sz="1000" u="sng">
                          <a:solidFill>
                            <a:schemeClr val="hlink"/>
                          </a:solidFill>
                          <a:hlinkClick r:id="rId4"/>
                        </a:rPr>
                        <a:t>LINK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To operate within a safe temperatures range.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AR-04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The LoRa shall continue to transmit data once it has landed.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To enable continuous communication for retrieval.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AR-05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The audio system shall activate at command via LoRa.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To use audio system only in close proximity, preserving battery.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AR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5"/>
                            </a:ext>
                          </a:extLst>
                        </a:rPr>
                        <a:t>-0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The PSAT shall have a folding mechanism to increase its visible area.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SYS-01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This allows ease of retrieval by: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1. Ensuring that it does not fall deeply into bushes.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2. Ensuring that we can more easily identify the landed PSAT.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g3ad4def71d3_1_0"/>
          <p:cNvSpPr txBox="1"/>
          <p:nvPr>
            <p:ph type="title"/>
          </p:nvPr>
        </p:nvSpPr>
        <p:spPr>
          <a:xfrm>
            <a:off x="198150" y="68625"/>
            <a:ext cx="87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200"/>
              <a:t>Subsystem Requirements - Active Retrieval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d4def71d3_1_5"/>
          <p:cNvSpPr txBox="1"/>
          <p:nvPr>
            <p:ph type="title"/>
          </p:nvPr>
        </p:nvSpPr>
        <p:spPr>
          <a:xfrm>
            <a:off x="211050" y="13195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100"/>
              <a:t>Subsystem Requirements - Passive Retrieval</a:t>
            </a:r>
            <a:endParaRPr sz="3100"/>
          </a:p>
        </p:txBody>
      </p:sp>
      <p:graphicFrame>
        <p:nvGraphicFramePr>
          <p:cNvPr id="247" name="Google Shape;247;g3ad4def71d3_1_5"/>
          <p:cNvGraphicFramePr/>
          <p:nvPr/>
        </p:nvGraphicFramePr>
        <p:xfrm>
          <a:off x="211050" y="752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{EC9E7BB0-F9BD-42A7-8446-9A51DB9E6028}</a:tableStyleId>
              </a:tblPr>
              <a:tblGrid>
                <a:gridCol w="878925"/>
                <a:gridCol w="3179350"/>
                <a:gridCol w="796750"/>
                <a:gridCol w="3766225"/>
              </a:tblGrid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Req. Code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Parent Requirement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chemeClr val="dk1"/>
                          </a:solidFill>
                        </a:rPr>
                        <a:t>Justification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PR-01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The PSAT’s LoRa and firmware shall detect disconnections with home base and activate relevant Active Retrieval Subsystems such as Audio at regular intervals.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SYS-01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SYS-04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This ensures that in the event of LoRa failure other subsystems that can be used somewhat passively are activated.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PR-02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The PSAT shall be of bright contrasting colour and/or covered in reflective material.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SYS-01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PR-01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To allow for improved visual location of PSAT.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 txBox="1"/>
          <p:nvPr>
            <p:ph type="ctrTitle"/>
          </p:nvPr>
        </p:nvSpPr>
        <p:spPr>
          <a:xfrm>
            <a:off x="275700" y="1161450"/>
            <a:ext cx="85206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2. Solution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53" name="Google Shape;253;p12"/>
          <p:cNvSpPr txBox="1"/>
          <p:nvPr>
            <p:ph idx="1" type="subTitle"/>
          </p:nvPr>
        </p:nvSpPr>
        <p:spPr>
          <a:xfrm>
            <a:off x="275700" y="2230200"/>
            <a:ext cx="78189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 sz="1600">
                <a:latin typeface="Space Mono"/>
                <a:ea typeface="Space Mono"/>
                <a:cs typeface="Space Mono"/>
                <a:sym typeface="Space Mono"/>
              </a:rPr>
              <a:t>Mission Design</a:t>
            </a:r>
            <a:endParaRPr b="1" sz="16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e3df02d26_3_0"/>
          <p:cNvSpPr txBox="1"/>
          <p:nvPr/>
        </p:nvSpPr>
        <p:spPr>
          <a:xfrm>
            <a:off x="625350" y="1228150"/>
            <a:ext cx="7893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One member found a small film camera to take photos. We will mount it to a capsule &amp; create a system to automatically take photos.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There will be a lot of chaotic movement on descent, so need a way to stablize the camera on descent.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Photos will look best at apogee, but will have high motion blur at deployment. So the shutter will be programmed to fire at set times.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Film must be contained onboard, and in the dark at all times.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We will be removing the camera’s viewfinder which means we cannot rely on the camera’s body to block all the light.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9" name="Google Shape;259;g3ae3df02d26_3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Design Solution Definition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/>
          <p:nvPr>
            <p:ph idx="1" type="body"/>
          </p:nvPr>
        </p:nvSpPr>
        <p:spPr>
          <a:xfrm>
            <a:off x="311700" y="111441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</a:pP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The PSAT will utilise a foldable arm mechanism to increase its 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visible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area.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</a:pP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The PSATs arms will be attached to reflective tape and 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ribbons to increase the likelihood of retrieval. 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</a:pP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The PSATs arms are meant to be caught within bushes to ensure easier retrievability.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</a:pP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We will use a sound emitter (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currently a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small buzzer) to aid us in finding the PSAT. It will make a loud sound when it 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receives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a signal from us. It will do this to conserve power.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Char char="●"/>
            </a:pP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We will be using a small ESP camera module to take photos with. </a:t>
            </a: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We decided on this camera as it wont take up much space.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pace Mono"/>
              <a:buChar char="●"/>
            </a:pPr>
            <a:r>
              <a:rPr lang="en-GB" sz="1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The Psat will use LoRa and GPS to determine the general location of the landing zone and use the methods above to pinpoint the location.</a:t>
            </a:r>
            <a:endParaRPr sz="14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65" name="Google Shape;26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Design Solution Definition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1" name="Google Shape;271;p14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Design Diagrams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780675" y="627425"/>
            <a:ext cx="7125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Left				 Center				    Right</a:t>
            </a:r>
            <a:endParaRPr b="0" i="0" sz="18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175" y="1035763"/>
            <a:ext cx="2118899" cy="374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6732" y="1035763"/>
            <a:ext cx="2118899" cy="374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3950" y="1031013"/>
            <a:ext cx="2118900" cy="375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dc1e4c7e8_1_5"/>
          <p:cNvSpPr/>
          <p:nvPr/>
        </p:nvSpPr>
        <p:spPr>
          <a:xfrm>
            <a:off x="401100" y="652775"/>
            <a:ext cx="83085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1" name="Google Shape;281;g3adc1e4c7e8_1_5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Design Diagrams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2" name="Google Shape;282;g3adc1e4c7e8_1_5"/>
          <p:cNvSpPr txBox="1"/>
          <p:nvPr/>
        </p:nvSpPr>
        <p:spPr>
          <a:xfrm>
            <a:off x="780675" y="627425"/>
            <a:ext cx="757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Left</a:t>
            </a:r>
            <a:r>
              <a:rPr b="0" i="0" lang="en-GB" sz="18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			 </a:t>
            </a:r>
            <a:r>
              <a:rPr lang="en-GB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Front</a:t>
            </a:r>
            <a:r>
              <a:rPr b="0" i="0" lang="en-GB" sz="18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			            </a:t>
            </a:r>
            <a:r>
              <a:rPr lang="en-GB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Top</a:t>
            </a:r>
            <a:endParaRPr b="0" i="0" sz="18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3" name="Google Shape;283;g3adc1e4c7e8_1_5"/>
          <p:cNvSpPr/>
          <p:nvPr/>
        </p:nvSpPr>
        <p:spPr>
          <a:xfrm>
            <a:off x="911175" y="1031050"/>
            <a:ext cx="2118900" cy="3756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4" name="Google Shape;284;g3adc1e4c7e8_1_5"/>
          <p:cNvSpPr/>
          <p:nvPr/>
        </p:nvSpPr>
        <p:spPr>
          <a:xfrm>
            <a:off x="911175" y="1031025"/>
            <a:ext cx="21189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5" name="Google Shape;285;g3adc1e4c7e8_1_5"/>
          <p:cNvSpPr/>
          <p:nvPr/>
        </p:nvSpPr>
        <p:spPr>
          <a:xfrm>
            <a:off x="911175" y="4527525"/>
            <a:ext cx="21189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Bottom Plate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6" name="Google Shape;286;g3adc1e4c7e8_1_5"/>
          <p:cNvSpPr/>
          <p:nvPr/>
        </p:nvSpPr>
        <p:spPr>
          <a:xfrm>
            <a:off x="911175" y="1291725"/>
            <a:ext cx="2118900" cy="16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7" name="Google Shape;287;g3adc1e4c7e8_1_5"/>
          <p:cNvSpPr/>
          <p:nvPr/>
        </p:nvSpPr>
        <p:spPr>
          <a:xfrm>
            <a:off x="911175" y="2930625"/>
            <a:ext cx="2118900" cy="8223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8" name="Google Shape;288;g3adc1e4c7e8_1_5"/>
          <p:cNvSpPr/>
          <p:nvPr/>
        </p:nvSpPr>
        <p:spPr>
          <a:xfrm>
            <a:off x="911175" y="3752925"/>
            <a:ext cx="2118900" cy="774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Bloom Mechanism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9" name="Google Shape;289;g3adc1e4c7e8_1_5"/>
          <p:cNvSpPr/>
          <p:nvPr/>
        </p:nvSpPr>
        <p:spPr>
          <a:xfrm>
            <a:off x="1473525" y="3521222"/>
            <a:ext cx="994200" cy="499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Servo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0" name="Google Shape;290;g3adc1e4c7e8_1_5"/>
          <p:cNvSpPr/>
          <p:nvPr/>
        </p:nvSpPr>
        <p:spPr>
          <a:xfrm>
            <a:off x="911175" y="1291725"/>
            <a:ext cx="171900" cy="3233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1" name="Google Shape;291;g3adc1e4c7e8_1_5"/>
          <p:cNvSpPr txBox="1"/>
          <p:nvPr/>
        </p:nvSpPr>
        <p:spPr>
          <a:xfrm>
            <a:off x="310650" y="1255975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91919"/>
                </a:solidFill>
                <a:latin typeface="Roboto Serif"/>
                <a:ea typeface="Roboto Serif"/>
                <a:cs typeface="Roboto Serif"/>
                <a:sym typeface="Roboto Serif"/>
              </a:rPr>
              <a:t>Arms</a:t>
            </a:r>
            <a:endParaRPr>
              <a:solidFill>
                <a:srgbClr val="191919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292" name="Google Shape;292;g3adc1e4c7e8_1_5"/>
          <p:cNvCxnSpPr/>
          <p:nvPr/>
        </p:nvCxnSpPr>
        <p:spPr>
          <a:xfrm>
            <a:off x="657900" y="1584925"/>
            <a:ext cx="2169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g3adc1e4c7e8_1_5"/>
          <p:cNvSpPr/>
          <p:nvPr/>
        </p:nvSpPr>
        <p:spPr>
          <a:xfrm>
            <a:off x="2858175" y="1291775"/>
            <a:ext cx="171900" cy="3233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4" name="Google Shape;294;g3adc1e4c7e8_1_5"/>
          <p:cNvSpPr txBox="1"/>
          <p:nvPr/>
        </p:nvSpPr>
        <p:spPr>
          <a:xfrm>
            <a:off x="1532300" y="974275"/>
            <a:ext cx="8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Top Plate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5" name="Google Shape;295;g3adc1e4c7e8_1_5"/>
          <p:cNvSpPr txBox="1"/>
          <p:nvPr/>
        </p:nvSpPr>
        <p:spPr>
          <a:xfrm>
            <a:off x="1320000" y="630775"/>
            <a:ext cx="23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PCB EMPTY SPACE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6" name="Google Shape;296;g3adc1e4c7e8_1_5"/>
          <p:cNvSpPr/>
          <p:nvPr/>
        </p:nvSpPr>
        <p:spPr>
          <a:xfrm>
            <a:off x="1149825" y="3233175"/>
            <a:ext cx="216900" cy="217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7" name="Google Shape;297;g3adc1e4c7e8_1_5"/>
          <p:cNvSpPr txBox="1"/>
          <p:nvPr/>
        </p:nvSpPr>
        <p:spPr>
          <a:xfrm>
            <a:off x="1310024" y="2891750"/>
            <a:ext cx="148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Speaker Case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8" name="Google Shape;298;g3adc1e4c7e8_1_5"/>
          <p:cNvSpPr/>
          <p:nvPr/>
        </p:nvSpPr>
        <p:spPr>
          <a:xfrm>
            <a:off x="2587348" y="3248127"/>
            <a:ext cx="216900" cy="217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299" name="Google Shape;299;g3adc1e4c7e8_1_5"/>
          <p:cNvCxnSpPr/>
          <p:nvPr/>
        </p:nvCxnSpPr>
        <p:spPr>
          <a:xfrm flipH="1">
            <a:off x="1390764" y="3293808"/>
            <a:ext cx="1347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g3adc1e4c7e8_1_5"/>
          <p:cNvSpPr txBox="1"/>
          <p:nvPr/>
        </p:nvSpPr>
        <p:spPr>
          <a:xfrm>
            <a:off x="1532300" y="3150313"/>
            <a:ext cx="8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Speakers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1" name="Google Shape;301;g3adc1e4c7e8_1_5"/>
          <p:cNvSpPr/>
          <p:nvPr/>
        </p:nvSpPr>
        <p:spPr>
          <a:xfrm>
            <a:off x="1087275" y="2090663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MCU + Lora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2" name="Google Shape;302;g3adc1e4c7e8_1_5"/>
          <p:cNvSpPr/>
          <p:nvPr/>
        </p:nvSpPr>
        <p:spPr>
          <a:xfrm>
            <a:off x="1082750" y="1584613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GPS + Sensors + Cam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3" name="Google Shape;303;g3adc1e4c7e8_1_5"/>
          <p:cNvSpPr/>
          <p:nvPr/>
        </p:nvSpPr>
        <p:spPr>
          <a:xfrm>
            <a:off x="3928650" y="2379600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PSU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04" name="Google Shape;304;g3adc1e4c7e8_1_5"/>
          <p:cNvCxnSpPr/>
          <p:nvPr/>
        </p:nvCxnSpPr>
        <p:spPr>
          <a:xfrm>
            <a:off x="2436725" y="3289750"/>
            <a:ext cx="1305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g3adc1e4c7e8_1_5"/>
          <p:cNvCxnSpPr/>
          <p:nvPr/>
        </p:nvCxnSpPr>
        <p:spPr>
          <a:xfrm>
            <a:off x="2670000" y="930000"/>
            <a:ext cx="825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g3adc1e4c7e8_1_5"/>
          <p:cNvSpPr/>
          <p:nvPr/>
        </p:nvSpPr>
        <p:spPr>
          <a:xfrm>
            <a:off x="3813225" y="1030900"/>
            <a:ext cx="21189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Top Plate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7" name="Google Shape;307;g3adc1e4c7e8_1_5"/>
          <p:cNvSpPr/>
          <p:nvPr/>
        </p:nvSpPr>
        <p:spPr>
          <a:xfrm>
            <a:off x="3813225" y="4527400"/>
            <a:ext cx="21189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Bottom Plate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8" name="Google Shape;308;g3adc1e4c7e8_1_5"/>
          <p:cNvSpPr/>
          <p:nvPr/>
        </p:nvSpPr>
        <p:spPr>
          <a:xfrm>
            <a:off x="3813225" y="1291600"/>
            <a:ext cx="2118900" cy="16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9" name="Google Shape;309;g3adc1e4c7e8_1_5"/>
          <p:cNvSpPr/>
          <p:nvPr/>
        </p:nvSpPr>
        <p:spPr>
          <a:xfrm>
            <a:off x="3813225" y="2930500"/>
            <a:ext cx="2118900" cy="8223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0" name="Google Shape;310;g3adc1e4c7e8_1_5"/>
          <p:cNvSpPr/>
          <p:nvPr/>
        </p:nvSpPr>
        <p:spPr>
          <a:xfrm>
            <a:off x="3813225" y="3752800"/>
            <a:ext cx="2118900" cy="774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1" name="Google Shape;311;g3adc1e4c7e8_1_5"/>
          <p:cNvSpPr txBox="1"/>
          <p:nvPr/>
        </p:nvSpPr>
        <p:spPr>
          <a:xfrm>
            <a:off x="3212700" y="1255850"/>
            <a:ext cx="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Arms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2" name="Google Shape;312;g3adc1e4c7e8_1_5"/>
          <p:cNvSpPr txBox="1"/>
          <p:nvPr/>
        </p:nvSpPr>
        <p:spPr>
          <a:xfrm>
            <a:off x="3910849" y="3154049"/>
            <a:ext cx="8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Speakers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3" name="Google Shape;313;g3adc1e4c7e8_1_5"/>
          <p:cNvSpPr/>
          <p:nvPr/>
        </p:nvSpPr>
        <p:spPr>
          <a:xfrm>
            <a:off x="3989325" y="2090538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4" name="Google Shape;314;g3adc1e4c7e8_1_5"/>
          <p:cNvSpPr/>
          <p:nvPr/>
        </p:nvSpPr>
        <p:spPr>
          <a:xfrm>
            <a:off x="3984800" y="1584488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GPS + Sensors + Cam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5" name="Google Shape;315;g3adc1e4c7e8_1_5"/>
          <p:cNvSpPr/>
          <p:nvPr/>
        </p:nvSpPr>
        <p:spPr>
          <a:xfrm>
            <a:off x="3984800" y="2668650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PSU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6" name="Google Shape;316;g3adc1e4c7e8_1_5"/>
          <p:cNvSpPr/>
          <p:nvPr/>
        </p:nvSpPr>
        <p:spPr>
          <a:xfrm>
            <a:off x="4803675" y="3233038"/>
            <a:ext cx="216900" cy="217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7" name="Google Shape;317;g3adc1e4c7e8_1_5"/>
          <p:cNvSpPr/>
          <p:nvPr/>
        </p:nvSpPr>
        <p:spPr>
          <a:xfrm>
            <a:off x="4546725" y="2079800"/>
            <a:ext cx="651900" cy="8508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18" name="Google Shape;318;g3adc1e4c7e8_1_5"/>
          <p:cNvCxnSpPr/>
          <p:nvPr/>
        </p:nvCxnSpPr>
        <p:spPr>
          <a:xfrm>
            <a:off x="2240050" y="2503463"/>
            <a:ext cx="531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g3adc1e4c7e8_1_5"/>
          <p:cNvSpPr txBox="1"/>
          <p:nvPr/>
        </p:nvSpPr>
        <p:spPr>
          <a:xfrm>
            <a:off x="1541100" y="2320825"/>
            <a:ext cx="7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91919"/>
                </a:solidFill>
                <a:latin typeface="Roboto Serif"/>
                <a:ea typeface="Roboto Serif"/>
                <a:cs typeface="Roboto Serif"/>
                <a:sym typeface="Roboto Serif"/>
              </a:rPr>
              <a:t>Battery</a:t>
            </a:r>
            <a:endParaRPr sz="1100">
              <a:solidFill>
                <a:srgbClr val="191919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20" name="Google Shape;320;g3adc1e4c7e8_1_5"/>
          <p:cNvCxnSpPr>
            <a:stCxn id="321" idx="3"/>
          </p:cNvCxnSpPr>
          <p:nvPr/>
        </p:nvCxnSpPr>
        <p:spPr>
          <a:xfrm>
            <a:off x="5215575" y="2497700"/>
            <a:ext cx="531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g3adc1e4c7e8_1_5"/>
          <p:cNvCxnSpPr/>
          <p:nvPr/>
        </p:nvCxnSpPr>
        <p:spPr>
          <a:xfrm>
            <a:off x="3649975" y="1536175"/>
            <a:ext cx="168300" cy="3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g3adc1e4c7e8_1_5"/>
          <p:cNvSpPr/>
          <p:nvPr/>
        </p:nvSpPr>
        <p:spPr>
          <a:xfrm>
            <a:off x="1087275" y="2664575"/>
            <a:ext cx="1766700" cy="26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PSU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4" name="Google Shape;324;g3adc1e4c7e8_1_5"/>
          <p:cNvSpPr/>
          <p:nvPr/>
        </p:nvSpPr>
        <p:spPr>
          <a:xfrm>
            <a:off x="2722421" y="2088720"/>
            <a:ext cx="130500" cy="8358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25" name="Google Shape;325;g3adc1e4c7e8_1_5"/>
          <p:cNvCxnSpPr/>
          <p:nvPr/>
        </p:nvCxnSpPr>
        <p:spPr>
          <a:xfrm>
            <a:off x="4673175" y="3330150"/>
            <a:ext cx="1305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g3adc1e4c7e8_1_5"/>
          <p:cNvSpPr/>
          <p:nvPr/>
        </p:nvSpPr>
        <p:spPr>
          <a:xfrm>
            <a:off x="4673175" y="3521200"/>
            <a:ext cx="503400" cy="499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7" name="Google Shape;327;g3adc1e4c7e8_1_5"/>
          <p:cNvSpPr/>
          <p:nvPr/>
        </p:nvSpPr>
        <p:spPr>
          <a:xfrm rot="-2470078">
            <a:off x="6233147" y="1503751"/>
            <a:ext cx="2431378" cy="2389723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8" name="Google Shape;328;g3adc1e4c7e8_1_5"/>
          <p:cNvSpPr/>
          <p:nvPr/>
        </p:nvSpPr>
        <p:spPr>
          <a:xfrm rot="-2469780">
            <a:off x="6319840" y="1556927"/>
            <a:ext cx="2257053" cy="2280449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9" name="Google Shape;329;g3adc1e4c7e8_1_5"/>
          <p:cNvSpPr/>
          <p:nvPr/>
        </p:nvSpPr>
        <p:spPr>
          <a:xfrm rot="-2256714">
            <a:off x="7981991" y="3097992"/>
            <a:ext cx="217758" cy="494744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0" name="Google Shape;330;g3adc1e4c7e8_1_5"/>
          <p:cNvSpPr/>
          <p:nvPr/>
        </p:nvSpPr>
        <p:spPr>
          <a:xfrm rot="4995468">
            <a:off x="6414825" y="2747828"/>
            <a:ext cx="217202" cy="494431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1" name="Google Shape;331;g3adc1e4c7e8_1_5"/>
          <p:cNvSpPr/>
          <p:nvPr/>
        </p:nvSpPr>
        <p:spPr>
          <a:xfrm rot="2703360">
            <a:off x="7769509" y="1611716"/>
            <a:ext cx="217011" cy="495116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2" name="Google Shape;332;g3adc1e4c7e8_1_5"/>
          <p:cNvSpPr/>
          <p:nvPr/>
        </p:nvSpPr>
        <p:spPr>
          <a:xfrm rot="-96846">
            <a:off x="6581228" y="1798922"/>
            <a:ext cx="1746693" cy="1746693"/>
          </a:xfrm>
          <a:prstGeom prst="ellipse">
            <a:avLst/>
          </a:prstGeom>
          <a:solidFill>
            <a:srgbClr val="B6D7A8"/>
          </a:solidFill>
          <a:ln cap="flat" cmpd="sng" w="12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6125" lIns="116125" spcFirstLastPara="1" rIns="116125" wrap="square" tIns="116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8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3" name="Google Shape;333;g3adc1e4c7e8_1_5"/>
          <p:cNvSpPr/>
          <p:nvPr/>
        </p:nvSpPr>
        <p:spPr>
          <a:xfrm rot="-5807">
            <a:off x="7947925" y="2090808"/>
            <a:ext cx="177600" cy="1137000"/>
          </a:xfrm>
          <a:prstGeom prst="rect">
            <a:avLst/>
          </a:prstGeom>
          <a:solidFill>
            <a:srgbClr val="B4A7D6"/>
          </a:solidFill>
          <a:ln cap="flat" cmpd="sng" w="12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6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4" name="Google Shape;334;g3adc1e4c7e8_1_5"/>
          <p:cNvSpPr txBox="1"/>
          <p:nvPr/>
        </p:nvSpPr>
        <p:spPr>
          <a:xfrm>
            <a:off x="7498503" y="635525"/>
            <a:ext cx="7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Arms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35" name="Google Shape;335;g3adc1e4c7e8_1_5"/>
          <p:cNvCxnSpPr/>
          <p:nvPr/>
        </p:nvCxnSpPr>
        <p:spPr>
          <a:xfrm flipH="1" rot="-342636">
            <a:off x="7852613" y="927874"/>
            <a:ext cx="15075" cy="805117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g3adc1e4c7e8_1_5"/>
          <p:cNvSpPr/>
          <p:nvPr/>
        </p:nvSpPr>
        <p:spPr>
          <a:xfrm>
            <a:off x="8133798" y="2106950"/>
            <a:ext cx="258000" cy="11019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4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7" name="Google Shape;337;g3adc1e4c7e8_1_5"/>
          <p:cNvSpPr txBox="1"/>
          <p:nvPr/>
        </p:nvSpPr>
        <p:spPr>
          <a:xfrm>
            <a:off x="3970575" y="2041100"/>
            <a:ext cx="1877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MCU                      + Lora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rPr>
              <a:t>`</a:t>
            </a:r>
            <a:endParaRPr sz="1800">
              <a:solidFill>
                <a:schemeClr val="lt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1" name="Google Shape;321;g3adc1e4c7e8_1_5"/>
          <p:cNvSpPr txBox="1"/>
          <p:nvPr/>
        </p:nvSpPr>
        <p:spPr>
          <a:xfrm>
            <a:off x="4492275" y="2320700"/>
            <a:ext cx="7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91919"/>
                </a:solidFill>
                <a:latin typeface="Roboto Serif"/>
                <a:ea typeface="Roboto Serif"/>
                <a:cs typeface="Roboto Serif"/>
                <a:sym typeface="Roboto Serif"/>
              </a:rPr>
              <a:t>Battery</a:t>
            </a:r>
            <a:endParaRPr sz="1100">
              <a:solidFill>
                <a:srgbClr val="191919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8" name="Google Shape;338;g3adc1e4c7e8_1_5"/>
          <p:cNvSpPr txBox="1"/>
          <p:nvPr/>
        </p:nvSpPr>
        <p:spPr>
          <a:xfrm>
            <a:off x="4001775" y="2605225"/>
            <a:ext cx="11271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PSU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9" name="Google Shape;339;g3adc1e4c7e8_1_5"/>
          <p:cNvSpPr txBox="1"/>
          <p:nvPr/>
        </p:nvSpPr>
        <p:spPr>
          <a:xfrm>
            <a:off x="4308524" y="2920950"/>
            <a:ext cx="148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Speaker Case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0" name="Google Shape;340;g3adc1e4c7e8_1_5"/>
          <p:cNvSpPr txBox="1"/>
          <p:nvPr/>
        </p:nvSpPr>
        <p:spPr>
          <a:xfrm>
            <a:off x="3913137" y="3971500"/>
            <a:ext cx="2078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Bloom Mechanism</a:t>
            </a:r>
            <a:endParaRPr sz="11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1" name="Google Shape;341;g3adc1e4c7e8_1_5"/>
          <p:cNvSpPr txBox="1"/>
          <p:nvPr/>
        </p:nvSpPr>
        <p:spPr>
          <a:xfrm>
            <a:off x="4508466" y="3585475"/>
            <a:ext cx="807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Serif"/>
                <a:ea typeface="Roboto Serif"/>
                <a:cs typeface="Roboto Serif"/>
                <a:sym typeface="Roboto Serif"/>
              </a:rPr>
              <a:t>Servo</a:t>
            </a:r>
            <a:endParaRPr sz="1800">
              <a:solidFill>
                <a:schemeClr val="lt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2" name="Google Shape;342;g3adc1e4c7e8_1_5"/>
          <p:cNvSpPr txBox="1"/>
          <p:nvPr/>
        </p:nvSpPr>
        <p:spPr>
          <a:xfrm>
            <a:off x="7480448" y="4268275"/>
            <a:ext cx="109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Battery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43" name="Google Shape;343;g3adc1e4c7e8_1_5"/>
          <p:cNvCxnSpPr>
            <a:stCxn id="344" idx="2"/>
            <a:endCxn id="332" idx="1"/>
          </p:cNvCxnSpPr>
          <p:nvPr/>
        </p:nvCxnSpPr>
        <p:spPr>
          <a:xfrm flipH="1">
            <a:off x="6819903" y="1445503"/>
            <a:ext cx="90300" cy="6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g3adc1e4c7e8_1_5"/>
          <p:cNvSpPr txBox="1"/>
          <p:nvPr/>
        </p:nvSpPr>
        <p:spPr>
          <a:xfrm>
            <a:off x="6364953" y="1091503"/>
            <a:ext cx="109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PCBs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45" name="Google Shape;345;g3adc1e4c7e8_1_5"/>
          <p:cNvCxnSpPr/>
          <p:nvPr/>
        </p:nvCxnSpPr>
        <p:spPr>
          <a:xfrm flipH="1" rot="10800000">
            <a:off x="6683550" y="3857650"/>
            <a:ext cx="336300" cy="5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g3adc1e4c7e8_1_5"/>
          <p:cNvSpPr txBox="1"/>
          <p:nvPr/>
        </p:nvSpPr>
        <p:spPr>
          <a:xfrm>
            <a:off x="6123081" y="4336147"/>
            <a:ext cx="16332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PCB SHELL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47" name="Google Shape;347;g3adc1e4c7e8_1_5"/>
          <p:cNvCxnSpPr/>
          <p:nvPr/>
        </p:nvCxnSpPr>
        <p:spPr>
          <a:xfrm rot="10800000">
            <a:off x="7879775" y="3154725"/>
            <a:ext cx="74700" cy="10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g3adc1e4c7e8_1_5"/>
          <p:cNvSpPr/>
          <p:nvPr/>
        </p:nvSpPr>
        <p:spPr>
          <a:xfrm>
            <a:off x="3812773" y="1300825"/>
            <a:ext cx="171900" cy="163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9" name="Google Shape;349;g3adc1e4c7e8_1_5"/>
          <p:cNvSpPr/>
          <p:nvPr/>
        </p:nvSpPr>
        <p:spPr>
          <a:xfrm>
            <a:off x="5756977" y="1300825"/>
            <a:ext cx="171900" cy="163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0" name="Google Shape;350;g3adc1e4c7e8_1_5"/>
          <p:cNvSpPr/>
          <p:nvPr/>
        </p:nvSpPr>
        <p:spPr>
          <a:xfrm rot="4762092">
            <a:off x="7132427" y="1775229"/>
            <a:ext cx="347974" cy="557141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116125" lIns="116125" spcFirstLastPara="1" rIns="116125" wrap="square" tIns="116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8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1" name="Google Shape;351;g3adc1e4c7e8_1_5"/>
          <p:cNvSpPr/>
          <p:nvPr/>
        </p:nvSpPr>
        <p:spPr>
          <a:xfrm rot="4762092">
            <a:off x="7092095" y="1526403"/>
            <a:ext cx="347974" cy="545144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116125" lIns="116125" spcFirstLastPara="1" rIns="116125" wrap="square" tIns="116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8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52" name="Google Shape;352;g3adc1e4c7e8_1_5"/>
          <p:cNvCxnSpPr/>
          <p:nvPr/>
        </p:nvCxnSpPr>
        <p:spPr>
          <a:xfrm>
            <a:off x="7004103" y="1936085"/>
            <a:ext cx="73500" cy="344100"/>
          </a:xfrm>
          <a:prstGeom prst="straightConnector1">
            <a:avLst/>
          </a:prstGeom>
          <a:noFill/>
          <a:ln cap="flat" cmpd="sng" w="12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g3adc1e4c7e8_1_5"/>
          <p:cNvCxnSpPr/>
          <p:nvPr/>
        </p:nvCxnSpPr>
        <p:spPr>
          <a:xfrm rot="10800000">
            <a:off x="7549271" y="1798920"/>
            <a:ext cx="67500" cy="384300"/>
          </a:xfrm>
          <a:prstGeom prst="straightConnector1">
            <a:avLst/>
          </a:prstGeom>
          <a:noFill/>
          <a:ln cap="flat" cmpd="sng" w="12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g3adc1e4c7e8_1_5"/>
          <p:cNvCxnSpPr/>
          <p:nvPr/>
        </p:nvCxnSpPr>
        <p:spPr>
          <a:xfrm flipH="1" rot="10800000">
            <a:off x="7073741" y="2182667"/>
            <a:ext cx="543000" cy="95700"/>
          </a:xfrm>
          <a:prstGeom prst="straightConnector1">
            <a:avLst/>
          </a:prstGeom>
          <a:noFill/>
          <a:ln cap="flat" cmpd="sng" w="12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g3adc1e4c7e8_1_5"/>
          <p:cNvCxnSpPr>
            <a:stCxn id="344" idx="3"/>
            <a:endCxn id="351" idx="3"/>
          </p:cNvCxnSpPr>
          <p:nvPr/>
        </p:nvCxnSpPr>
        <p:spPr>
          <a:xfrm flipH="1">
            <a:off x="7298253" y="1268503"/>
            <a:ext cx="157200" cy="7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g3adc1e4c7e8_1_5"/>
          <p:cNvSpPr txBox="1"/>
          <p:nvPr/>
        </p:nvSpPr>
        <p:spPr>
          <a:xfrm>
            <a:off x="7122425" y="847500"/>
            <a:ext cx="651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Wire Gap</a:t>
            </a:r>
            <a:endParaRPr sz="1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357" name="Google Shape;357;g3adc1e4c7e8_1_5"/>
          <p:cNvCxnSpPr/>
          <p:nvPr/>
        </p:nvCxnSpPr>
        <p:spPr>
          <a:xfrm>
            <a:off x="7947925" y="2287725"/>
            <a:ext cx="4800" cy="8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g3adc1e4c7e8_1_5"/>
          <p:cNvSpPr/>
          <p:nvPr/>
        </p:nvSpPr>
        <p:spPr>
          <a:xfrm>
            <a:off x="3830913" y="1291725"/>
            <a:ext cx="171900" cy="3233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9" name="Google Shape;359;g3adc1e4c7e8_1_5"/>
          <p:cNvSpPr/>
          <p:nvPr/>
        </p:nvSpPr>
        <p:spPr>
          <a:xfrm>
            <a:off x="5754400" y="1291725"/>
            <a:ext cx="171900" cy="3233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solidFill>
                  <a:srgbClr val="4A86E8"/>
                </a:solidFill>
                <a:latin typeface="Space Mono"/>
                <a:ea typeface="Space Mono"/>
                <a:cs typeface="Space Mono"/>
                <a:sym typeface="Space Mono"/>
              </a:rPr>
              <a:t>Electrical Subsystem</a:t>
            </a:r>
            <a:endParaRPr>
              <a:solidFill>
                <a:srgbClr val="4A86E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65" name="Google Shape;365;p15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OVERVIEW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366" name="Google Shape;3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575" y="702125"/>
            <a:ext cx="7345244" cy="421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PDR Outline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311700" y="616400"/>
            <a:ext cx="8520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rabicPeriod"/>
            </a:pPr>
            <a:r>
              <a:rPr b="1" lang="en-GB">
                <a:latin typeface="Space Mono"/>
                <a:ea typeface="Space Mono"/>
                <a:cs typeface="Space Mono"/>
                <a:sym typeface="Space Mono"/>
              </a:rPr>
              <a:t>Concept</a:t>
            </a:r>
            <a:endParaRPr b="1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Concept Definition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Measures of Effectiveness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Technical Schedule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Requirements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rabicPeriod"/>
            </a:pPr>
            <a:r>
              <a:rPr b="1" lang="en-GB">
                <a:latin typeface="Space Mono"/>
                <a:ea typeface="Space Mono"/>
                <a:cs typeface="Space Mono"/>
                <a:sym typeface="Space Mono"/>
              </a:rPr>
              <a:t>Solution</a:t>
            </a:r>
            <a:endParaRPr b="1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Design Solution Definition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Diagrams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Subsystems &amp; ConOp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Interfaces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Implementation Plans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Technical Measures of Effectiveness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Mono"/>
              <a:buAutoNum type="alphaLcPeriod"/>
            </a:pPr>
            <a:r>
              <a:rPr lang="en-GB" sz="1800">
                <a:latin typeface="Space Mono"/>
                <a:ea typeface="Space Mono"/>
                <a:cs typeface="Space Mono"/>
                <a:sym typeface="Space Mono"/>
              </a:rPr>
              <a:t>Validation Plans</a:t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Electrical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72" name="Google Shape;372;p16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OPERATIONS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373" name="Google Shape;3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50" y="620926"/>
            <a:ext cx="8138752" cy="43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3adc1e4c7e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50" y="64925"/>
            <a:ext cx="7111000" cy="49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3adc1e4c7e8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63" y="152400"/>
            <a:ext cx="684368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dc1e4c7e8_0_0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89" name="Google Shape;389;g3adc1e4c7e8_0_0"/>
          <p:cNvSpPr txBox="1"/>
          <p:nvPr>
            <p:ph type="title"/>
          </p:nvPr>
        </p:nvSpPr>
        <p:spPr>
          <a:xfrm>
            <a:off x="369100" y="50900"/>
            <a:ext cx="79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Version Control</a:t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90" name="Google Shape;390;g3adc1e4c7e8_0_0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391" name="Google Shape;391;g3adc1e4c7e8_0_0" title="Screenshot 2025-12-07 at 3.22.00 PM.jpg"/>
          <p:cNvPicPr preferRelativeResize="0"/>
          <p:nvPr/>
        </p:nvPicPr>
        <p:blipFill rotWithShape="1">
          <a:blip r:embed="rId3">
            <a:alphaModFix/>
          </a:blip>
          <a:srcRect b="922" l="0" r="0" t="922"/>
          <a:stretch/>
        </p:blipFill>
        <p:spPr>
          <a:xfrm>
            <a:off x="1030200" y="711950"/>
            <a:ext cx="3844500" cy="2342700"/>
          </a:xfrm>
          <a:prstGeom prst="roundRect">
            <a:avLst>
              <a:gd fmla="val 2237" name="adj"/>
            </a:avLst>
          </a:prstGeom>
          <a:noFill/>
          <a:ln>
            <a:noFill/>
          </a:ln>
        </p:spPr>
      </p:pic>
      <p:pic>
        <p:nvPicPr>
          <p:cNvPr id="392" name="Google Shape;392;g3adc1e4c7e8_0_0" title="Screenshot 2025-12-05 at 7.35.15 P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441" y="736758"/>
            <a:ext cx="3213600" cy="4133700"/>
          </a:xfrm>
          <a:prstGeom prst="roundRect">
            <a:avLst>
              <a:gd fmla="val 3460" name="adj"/>
            </a:avLst>
          </a:prstGeom>
          <a:noFill/>
          <a:ln>
            <a:noFill/>
          </a:ln>
        </p:spPr>
      </p:pic>
      <p:pic>
        <p:nvPicPr>
          <p:cNvPr id="393" name="Google Shape;393;g3adc1e4c7e8_0_0" title="Screenshot 2025-12-05 at 7.30.50 PM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200" y="3143000"/>
            <a:ext cx="3844500" cy="1654800"/>
          </a:xfrm>
          <a:prstGeom prst="roundRect">
            <a:avLst>
              <a:gd fmla="val 4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dbc230866_0_17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PSAT State Diagram</a:t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t/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99" name="Google Shape;399;g3adbc230866_0_17"/>
          <p:cNvSpPr/>
          <p:nvPr/>
        </p:nvSpPr>
        <p:spPr>
          <a:xfrm>
            <a:off x="401100" y="652775"/>
            <a:ext cx="87429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00" name="Google Shape;400;g3adbc230866_0_17"/>
          <p:cNvSpPr txBox="1"/>
          <p:nvPr>
            <p:ph type="title"/>
          </p:nvPr>
        </p:nvSpPr>
        <p:spPr>
          <a:xfrm rot="-5400000">
            <a:off x="-2086692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01" name="Google Shape;401;g3adbc230866_0_17" title="Untitled-2025-06-12-2210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38" y="687505"/>
            <a:ext cx="6397800" cy="4173600"/>
          </a:xfrm>
          <a:prstGeom prst="roundRect">
            <a:avLst>
              <a:gd fmla="val 4037" name="adj"/>
            </a:avLst>
          </a:prstGeom>
          <a:noFill/>
          <a:ln>
            <a:noFill/>
          </a:ln>
        </p:spPr>
      </p:pic>
      <p:pic>
        <p:nvPicPr>
          <p:cNvPr id="402" name="Google Shape;402;g3adbc230866_0_17" title="carbon (2).png"/>
          <p:cNvPicPr preferRelativeResize="0"/>
          <p:nvPr/>
        </p:nvPicPr>
        <p:blipFill rotWithShape="1">
          <a:blip r:embed="rId4">
            <a:alphaModFix/>
          </a:blip>
          <a:srcRect b="5524" l="7029" r="8780" t="8697"/>
          <a:stretch/>
        </p:blipFill>
        <p:spPr>
          <a:xfrm>
            <a:off x="6952027" y="1244850"/>
            <a:ext cx="2154300" cy="3222300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dc1e4c7e8_0_16"/>
          <p:cNvSpPr/>
          <p:nvPr/>
        </p:nvSpPr>
        <p:spPr>
          <a:xfrm>
            <a:off x="279700" y="498926"/>
            <a:ext cx="8829600" cy="4386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08" name="Google Shape;408;g3adc1e4c7e8_0_16"/>
          <p:cNvSpPr txBox="1"/>
          <p:nvPr>
            <p:ph type="title"/>
          </p:nvPr>
        </p:nvSpPr>
        <p:spPr>
          <a:xfrm rot="-5400000">
            <a:off x="-2109526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09" name="Google Shape;409;g3adc1e4c7e8_0_16" title="127.0.0.1_5500_components_sm_include_e.html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9" y="541195"/>
            <a:ext cx="8564400" cy="4304400"/>
          </a:xfrm>
          <a:prstGeom prst="roundRect">
            <a:avLst>
              <a:gd fmla="val 2517" name="adj"/>
            </a:avLst>
          </a:prstGeom>
          <a:noFill/>
          <a:ln>
            <a:noFill/>
          </a:ln>
        </p:spPr>
      </p:pic>
      <p:sp>
        <p:nvSpPr>
          <p:cNvPr id="410" name="Google Shape;410;g3adc1e4c7e8_0_16"/>
          <p:cNvSpPr txBox="1"/>
          <p:nvPr>
            <p:ph type="title"/>
          </p:nvPr>
        </p:nvSpPr>
        <p:spPr>
          <a:xfrm>
            <a:off x="434200" y="-75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State</a:t>
            </a: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 Machine Events</a:t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t/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dbc230866_0_10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PSAT LoRa State Diagram</a:t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t/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16" name="Google Shape;416;g3adbc230866_0_10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17" name="Google Shape;417;g3adbc23086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132" y="652775"/>
            <a:ext cx="6817741" cy="4324352"/>
          </a:xfrm>
          <a:prstGeom prst="rect">
            <a:avLst/>
          </a:prstGeom>
          <a:solidFill>
            <a:srgbClr val="4A86E8"/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dbc230866_0_41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2900">
                <a:latin typeface="Space Mono"/>
                <a:ea typeface="Space Mono"/>
                <a:cs typeface="Space Mono"/>
                <a:sym typeface="Space Mono"/>
              </a:rPr>
              <a:t>Ground Station </a:t>
            </a:r>
            <a:r>
              <a:rPr lang="en-GB" sz="2900">
                <a:latin typeface="Space Mono"/>
                <a:ea typeface="Space Mono"/>
                <a:cs typeface="Space Mono"/>
                <a:sym typeface="Space Mono"/>
              </a:rPr>
              <a:t>Lora </a:t>
            </a:r>
            <a:r>
              <a:rPr lang="en-GB" sz="2900">
                <a:latin typeface="Space Mono"/>
                <a:ea typeface="Space Mono"/>
                <a:cs typeface="Space Mono"/>
                <a:sym typeface="Space Mono"/>
              </a:rPr>
              <a:t>State Diagram</a:t>
            </a:r>
            <a:endParaRPr sz="29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23" name="Google Shape;423;g3adbc230866_0_41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24" name="Google Shape;424;g3adbc230866_0_41" title="Untitled-2025-06-12-2210 (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50" y="687600"/>
            <a:ext cx="6991013" cy="42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30" name="Google Shape;43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31" name="Google Shape;431;p17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SHUTTER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32" name="Google Shape;4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050" y="1017725"/>
            <a:ext cx="4801196" cy="379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17"/>
          <p:cNvCxnSpPr/>
          <p:nvPr/>
        </p:nvCxnSpPr>
        <p:spPr>
          <a:xfrm flipH="1" rot="10800000">
            <a:off x="3321225" y="1888425"/>
            <a:ext cx="1697400" cy="418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17"/>
          <p:cNvCxnSpPr/>
          <p:nvPr/>
        </p:nvCxnSpPr>
        <p:spPr>
          <a:xfrm>
            <a:off x="3297275" y="1367800"/>
            <a:ext cx="1895700" cy="1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17"/>
          <p:cNvCxnSpPr/>
          <p:nvPr/>
        </p:nvCxnSpPr>
        <p:spPr>
          <a:xfrm flipH="1" rot="10800000">
            <a:off x="3901700" y="2248500"/>
            <a:ext cx="1352100" cy="837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17"/>
          <p:cNvCxnSpPr/>
          <p:nvPr/>
        </p:nvCxnSpPr>
        <p:spPr>
          <a:xfrm flipH="1" rot="10800000">
            <a:off x="4430750" y="3926375"/>
            <a:ext cx="1381200" cy="26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Google Shape;437;p17"/>
          <p:cNvSpPr txBox="1"/>
          <p:nvPr/>
        </p:nvSpPr>
        <p:spPr>
          <a:xfrm>
            <a:off x="2765200" y="4039525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Camera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Supplied</a:t>
            </a:r>
            <a:endParaRPr b="0" i="0" sz="9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38" name="Google Shape;438;p17"/>
          <p:cNvSpPr txBox="1"/>
          <p:nvPr/>
        </p:nvSpPr>
        <p:spPr>
          <a:xfrm>
            <a:off x="1886900" y="3033675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Pusher Arm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Pushes On Shutter Button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Glued Onto Shutter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39" name="Google Shape;439;p17"/>
          <p:cNvSpPr txBox="1"/>
          <p:nvPr/>
        </p:nvSpPr>
        <p:spPr>
          <a:xfrm>
            <a:off x="1053875" y="2169350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Shutter Swing Arm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Used To Push Pusher Arm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Glued Onto Servo Arm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40" name="Google Shape;440;p17"/>
          <p:cNvSpPr txBox="1"/>
          <p:nvPr/>
        </p:nvSpPr>
        <p:spPr>
          <a:xfrm>
            <a:off x="1327375" y="1224550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9 Gram Servo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Supplied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2x M2, 6mm Screws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41" name="Google Shape;441;p17"/>
          <p:cNvCxnSpPr/>
          <p:nvPr/>
        </p:nvCxnSpPr>
        <p:spPr>
          <a:xfrm flipH="1">
            <a:off x="6325902" y="1761472"/>
            <a:ext cx="1213200" cy="253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2" name="Google Shape;442;p17"/>
          <p:cNvSpPr txBox="1"/>
          <p:nvPr/>
        </p:nvSpPr>
        <p:spPr>
          <a:xfrm>
            <a:off x="7504204" y="1499733"/>
            <a:ext cx="1030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I-MS3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17"/>
          <p:cNvCxnSpPr/>
          <p:nvPr/>
        </p:nvCxnSpPr>
        <p:spPr>
          <a:xfrm flipH="1">
            <a:off x="5487702" y="1380472"/>
            <a:ext cx="1213200" cy="253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17"/>
          <p:cNvSpPr txBox="1"/>
          <p:nvPr/>
        </p:nvSpPr>
        <p:spPr>
          <a:xfrm>
            <a:off x="6666004" y="1118733"/>
            <a:ext cx="1030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I-MG1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17"/>
          <p:cNvCxnSpPr/>
          <p:nvPr/>
        </p:nvCxnSpPr>
        <p:spPr>
          <a:xfrm flipH="1">
            <a:off x="5516502" y="2218672"/>
            <a:ext cx="2175000" cy="36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6" name="Google Shape;446;p17"/>
          <p:cNvSpPr txBox="1"/>
          <p:nvPr/>
        </p:nvSpPr>
        <p:spPr>
          <a:xfrm>
            <a:off x="7656604" y="1956933"/>
            <a:ext cx="1030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I-MG3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43a36fe07_4_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The Bloom Prototype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ctrTitle"/>
          </p:nvPr>
        </p:nvSpPr>
        <p:spPr>
          <a:xfrm>
            <a:off x="275700" y="1161450"/>
            <a:ext cx="85206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1. Concept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4" name="Google Shape;64;p3"/>
          <p:cNvSpPr txBox="1"/>
          <p:nvPr>
            <p:ph idx="1" type="subTitle"/>
          </p:nvPr>
        </p:nvSpPr>
        <p:spPr>
          <a:xfrm>
            <a:off x="275700" y="2230200"/>
            <a:ext cx="4296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 sz="1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Create a payload that is easily retrievable in under 60 minutes.</a:t>
            </a:r>
            <a:r>
              <a:rPr b="1" lang="en-GB" sz="1600">
                <a:solidFill>
                  <a:srgbClr val="4A86E8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b="1" sz="1600">
              <a:solidFill>
                <a:srgbClr val="4A86E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5176"/>
            <a:ext cx="3869975" cy="26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975" y="2673925"/>
            <a:ext cx="3157326" cy="21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43a36fe07_4_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57" name="Google Shape;457;g3a43a36fe07_4_99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Bloom Vs3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58" name="Google Shape;458;g3a43a36fe07_4_99" title="image_2025-12-06_161112519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863" y="879125"/>
            <a:ext cx="5934075" cy="381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g3a43a36fe07_4_99"/>
          <p:cNvCxnSpPr/>
          <p:nvPr/>
        </p:nvCxnSpPr>
        <p:spPr>
          <a:xfrm>
            <a:off x="2994125" y="1860750"/>
            <a:ext cx="2232000" cy="29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g3a43a36fe07_4_99"/>
          <p:cNvSpPr txBox="1"/>
          <p:nvPr/>
        </p:nvSpPr>
        <p:spPr>
          <a:xfrm>
            <a:off x="723525" y="1677750"/>
            <a:ext cx="2232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Top plate holds arms and allows for outwards rotation.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61" name="Google Shape;461;g3a43a36fe07_4_99"/>
          <p:cNvCxnSpPr>
            <a:stCxn id="462" idx="3"/>
          </p:cNvCxnSpPr>
          <p:nvPr/>
        </p:nvCxnSpPr>
        <p:spPr>
          <a:xfrm>
            <a:off x="3435450" y="3948550"/>
            <a:ext cx="886500" cy="3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g3a43a36fe07_4_99"/>
          <p:cNvSpPr txBox="1"/>
          <p:nvPr/>
        </p:nvSpPr>
        <p:spPr>
          <a:xfrm>
            <a:off x="818550" y="3467500"/>
            <a:ext cx="26169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Bloom shells keeps arms in place with holes to allow extension.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43a36fe07_4_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68" name="Google Shape;468;g3a43a36fe07_4_105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Bloom </a:t>
            </a: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Vs3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69" name="Google Shape;469;g3a43a36fe07_4_105" title="image_2025-12-06_161222335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963650"/>
            <a:ext cx="6381750" cy="354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g3a43a36fe07_4_105"/>
          <p:cNvCxnSpPr/>
          <p:nvPr/>
        </p:nvCxnSpPr>
        <p:spPr>
          <a:xfrm>
            <a:off x="2657375" y="3515600"/>
            <a:ext cx="1010100" cy="38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g3a43a36fe07_4_105"/>
          <p:cNvSpPr txBox="1"/>
          <p:nvPr/>
        </p:nvSpPr>
        <p:spPr>
          <a:xfrm>
            <a:off x="1300800" y="3303925"/>
            <a:ext cx="129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Arms are extended as they rotate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72" name="Google Shape;472;g3a43a36fe07_4_105"/>
          <p:cNvCxnSpPr>
            <a:stCxn id="473" idx="3"/>
          </p:cNvCxnSpPr>
          <p:nvPr/>
        </p:nvCxnSpPr>
        <p:spPr>
          <a:xfrm>
            <a:off x="2762175" y="2106150"/>
            <a:ext cx="2367900" cy="8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g3a43a36fe07_4_105"/>
          <p:cNvSpPr txBox="1"/>
          <p:nvPr/>
        </p:nvSpPr>
        <p:spPr>
          <a:xfrm>
            <a:off x="935175" y="1726050"/>
            <a:ext cx="1827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Servo attachment allows for servo integration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43a36fe07_4_129"/>
          <p:cNvSpPr txBox="1"/>
          <p:nvPr>
            <p:ph type="title"/>
          </p:nvPr>
        </p:nvSpPr>
        <p:spPr>
          <a:xfrm>
            <a:off x="21452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Bloom Iterations</a:t>
            </a:r>
            <a:endParaRPr/>
          </a:p>
        </p:txBody>
      </p:sp>
      <p:pic>
        <p:nvPicPr>
          <p:cNvPr id="479" name="Google Shape;479;g3a43a36fe07_4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25" y="710900"/>
            <a:ext cx="3382700" cy="37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a43a36fe07_4_129"/>
          <p:cNvSpPr txBox="1"/>
          <p:nvPr/>
        </p:nvSpPr>
        <p:spPr>
          <a:xfrm>
            <a:off x="3802300" y="1166125"/>
            <a:ext cx="4644300" cy="3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1 - Tested Basic Motion.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2 - Added 3 arms and refined motion for maximum extension.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3 - Added servo attachment and refined joints.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4 - Added long arms and made to fit PSAT rods and </a:t>
            </a: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plates.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5 - Added elastics.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81" name="Google Shape;481;g3a43a36fe07_4_129"/>
          <p:cNvSpPr txBox="1"/>
          <p:nvPr/>
        </p:nvSpPr>
        <p:spPr>
          <a:xfrm>
            <a:off x="1323900" y="4414200"/>
            <a:ext cx="6865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6 (Work in progress) - Adds bearings to smooth joints and replaces elastics with torsion springs.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dbc230866_0_0"/>
          <p:cNvSpPr txBox="1"/>
          <p:nvPr>
            <p:ph type="ctrTitle"/>
          </p:nvPr>
        </p:nvSpPr>
        <p:spPr>
          <a:xfrm>
            <a:off x="311700" y="2127750"/>
            <a:ext cx="8520600" cy="8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Time!!!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43a36fe07_4_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The Umbrella Prototype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a43a36fe07_4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97" name="Google Shape;497;g3a43a36fe07_4_26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Umbrella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498" name="Google Shape;498;g3a43a36fe07_4_26" title="Umbrella Arms Vs2.png"/>
          <p:cNvPicPr preferRelativeResize="0"/>
          <p:nvPr/>
        </p:nvPicPr>
        <p:blipFill rotWithShape="1">
          <a:blip r:embed="rId3">
            <a:alphaModFix/>
          </a:blip>
          <a:srcRect b="11620" l="16947" r="14493" t="14968"/>
          <a:stretch/>
        </p:blipFill>
        <p:spPr>
          <a:xfrm>
            <a:off x="3891250" y="1398000"/>
            <a:ext cx="5144999" cy="24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3a43a36fe07_4_26" title="Umbrella Arms Vs2 DOWN.png"/>
          <p:cNvPicPr preferRelativeResize="0"/>
          <p:nvPr/>
        </p:nvPicPr>
        <p:blipFill rotWithShape="1">
          <a:blip r:embed="rId4">
            <a:alphaModFix/>
          </a:blip>
          <a:srcRect b="8428" l="37437" r="40574" t="7959"/>
          <a:stretch/>
        </p:blipFill>
        <p:spPr>
          <a:xfrm>
            <a:off x="1885200" y="1728350"/>
            <a:ext cx="1650002" cy="28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a43a36fe07_4_26"/>
          <p:cNvSpPr/>
          <p:nvPr/>
        </p:nvSpPr>
        <p:spPr>
          <a:xfrm>
            <a:off x="1735200" y="3235850"/>
            <a:ext cx="262500" cy="772500"/>
          </a:xfrm>
          <a:custGeom>
            <a:rect b="b" l="l" r="r" t="t"/>
            <a:pathLst>
              <a:path extrusionOk="0" h="30900" w="10500">
                <a:moveTo>
                  <a:pt x="10500" y="30900"/>
                </a:moveTo>
                <a:cubicBezTo>
                  <a:pt x="2005" y="24104"/>
                  <a:pt x="0" y="10878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1" name="Google Shape;501;g3a43a36fe07_4_26"/>
          <p:cNvSpPr/>
          <p:nvPr/>
        </p:nvSpPr>
        <p:spPr>
          <a:xfrm>
            <a:off x="3490200" y="3198350"/>
            <a:ext cx="317175" cy="690000"/>
          </a:xfrm>
          <a:custGeom>
            <a:rect b="b" l="l" r="r" t="t"/>
            <a:pathLst>
              <a:path extrusionOk="0" h="27600" w="12687">
                <a:moveTo>
                  <a:pt x="0" y="27600"/>
                </a:moveTo>
                <a:cubicBezTo>
                  <a:pt x="10032" y="27600"/>
                  <a:pt x="14433" y="9732"/>
                  <a:pt x="12000" y="0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Google Shape;502;g3a43a36fe07_4_26"/>
          <p:cNvSpPr/>
          <p:nvPr/>
        </p:nvSpPr>
        <p:spPr>
          <a:xfrm>
            <a:off x="2308460" y="2853350"/>
            <a:ext cx="71725" cy="592500"/>
          </a:xfrm>
          <a:custGeom>
            <a:rect b="b" l="l" r="r" t="t"/>
            <a:pathLst>
              <a:path extrusionOk="0" h="23700" w="2869">
                <a:moveTo>
                  <a:pt x="2870" y="23700"/>
                </a:moveTo>
                <a:cubicBezTo>
                  <a:pt x="2870" y="15769"/>
                  <a:pt x="-1738" y="7524"/>
                  <a:pt x="770" y="0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3" name="Google Shape;503;g3a43a36fe07_4_26"/>
          <p:cNvSpPr/>
          <p:nvPr/>
        </p:nvSpPr>
        <p:spPr>
          <a:xfrm>
            <a:off x="3085338" y="3631325"/>
            <a:ext cx="124163" cy="645030"/>
          </a:xfrm>
          <a:custGeom>
            <a:rect b="b" l="l" r="r" t="t"/>
            <a:pathLst>
              <a:path extrusionOk="0" h="18000" w="12900">
                <a:moveTo>
                  <a:pt x="0" y="18000"/>
                </a:moveTo>
                <a:cubicBezTo>
                  <a:pt x="7337" y="17185"/>
                  <a:pt x="11110" y="7161"/>
                  <a:pt x="12900" y="0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Google Shape;504;g3a43a36fe07_4_26"/>
          <p:cNvSpPr/>
          <p:nvPr/>
        </p:nvSpPr>
        <p:spPr>
          <a:xfrm>
            <a:off x="1690200" y="3203815"/>
            <a:ext cx="82500" cy="69525"/>
          </a:xfrm>
          <a:custGeom>
            <a:rect b="b" l="l" r="r" t="t"/>
            <a:pathLst>
              <a:path extrusionOk="0" h="2781" w="3300">
                <a:moveTo>
                  <a:pt x="0" y="2781"/>
                </a:moveTo>
                <a:cubicBezTo>
                  <a:pt x="2454" y="-164"/>
                  <a:pt x="664" y="460"/>
                  <a:pt x="1800" y="81"/>
                </a:cubicBezTo>
                <a:cubicBezTo>
                  <a:pt x="2777" y="-245"/>
                  <a:pt x="2974" y="1804"/>
                  <a:pt x="3300" y="2781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Google Shape;505;g3a43a36fe07_4_26"/>
          <p:cNvSpPr/>
          <p:nvPr/>
        </p:nvSpPr>
        <p:spPr>
          <a:xfrm>
            <a:off x="2273550" y="2853340"/>
            <a:ext cx="82500" cy="69525"/>
          </a:xfrm>
          <a:custGeom>
            <a:rect b="b" l="l" r="r" t="t"/>
            <a:pathLst>
              <a:path extrusionOk="0" h="2781" w="3300">
                <a:moveTo>
                  <a:pt x="0" y="2781"/>
                </a:moveTo>
                <a:cubicBezTo>
                  <a:pt x="2454" y="-164"/>
                  <a:pt x="664" y="460"/>
                  <a:pt x="1800" y="81"/>
                </a:cubicBezTo>
                <a:cubicBezTo>
                  <a:pt x="2777" y="-245"/>
                  <a:pt x="2974" y="1804"/>
                  <a:pt x="3300" y="2781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g3a43a36fe07_4_26"/>
          <p:cNvSpPr/>
          <p:nvPr/>
        </p:nvSpPr>
        <p:spPr>
          <a:xfrm>
            <a:off x="3740850" y="3186940"/>
            <a:ext cx="82500" cy="69525"/>
          </a:xfrm>
          <a:custGeom>
            <a:rect b="b" l="l" r="r" t="t"/>
            <a:pathLst>
              <a:path extrusionOk="0" h="2781" w="3300">
                <a:moveTo>
                  <a:pt x="0" y="2781"/>
                </a:moveTo>
                <a:cubicBezTo>
                  <a:pt x="2454" y="-164"/>
                  <a:pt x="664" y="460"/>
                  <a:pt x="1800" y="81"/>
                </a:cubicBezTo>
                <a:cubicBezTo>
                  <a:pt x="2777" y="-245"/>
                  <a:pt x="2974" y="1804"/>
                  <a:pt x="3300" y="2781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Google Shape;507;g3a43a36fe07_4_26"/>
          <p:cNvSpPr/>
          <p:nvPr/>
        </p:nvSpPr>
        <p:spPr>
          <a:xfrm>
            <a:off x="3159888" y="3631315"/>
            <a:ext cx="82500" cy="69525"/>
          </a:xfrm>
          <a:custGeom>
            <a:rect b="b" l="l" r="r" t="t"/>
            <a:pathLst>
              <a:path extrusionOk="0" h="2781" w="3300">
                <a:moveTo>
                  <a:pt x="0" y="2781"/>
                </a:moveTo>
                <a:cubicBezTo>
                  <a:pt x="2454" y="-164"/>
                  <a:pt x="664" y="460"/>
                  <a:pt x="1800" y="81"/>
                </a:cubicBezTo>
                <a:cubicBezTo>
                  <a:pt x="2777" y="-245"/>
                  <a:pt x="2974" y="1804"/>
                  <a:pt x="3300" y="2781"/>
                </a:cubicBez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08" name="Google Shape;508;g3a43a36fe07_4_26"/>
          <p:cNvCxnSpPr/>
          <p:nvPr/>
        </p:nvCxnSpPr>
        <p:spPr>
          <a:xfrm>
            <a:off x="1799225" y="1812000"/>
            <a:ext cx="363600" cy="62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g3a43a36fe07_4_26"/>
          <p:cNvCxnSpPr>
            <a:stCxn id="510" idx="1"/>
          </p:cNvCxnSpPr>
          <p:nvPr/>
        </p:nvCxnSpPr>
        <p:spPr>
          <a:xfrm rot="10800000">
            <a:off x="3120850" y="4397875"/>
            <a:ext cx="493800" cy="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g3a43a36fe07_4_26"/>
          <p:cNvSpPr txBox="1"/>
          <p:nvPr/>
        </p:nvSpPr>
        <p:spPr>
          <a:xfrm>
            <a:off x="677100" y="1183225"/>
            <a:ext cx="2565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Plastic Screw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Used to connect arms to joint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8mm long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Superglued in place to join (arm rotates freely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12" name="Google Shape;512;g3a43a36fe07_4_26"/>
          <p:cNvCxnSpPr/>
          <p:nvPr/>
        </p:nvCxnSpPr>
        <p:spPr>
          <a:xfrm flipH="1" rot="10800000">
            <a:off x="5564225" y="3297000"/>
            <a:ext cx="2130000" cy="126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g3a43a36fe07_4_26"/>
          <p:cNvSpPr txBox="1"/>
          <p:nvPr/>
        </p:nvSpPr>
        <p:spPr>
          <a:xfrm>
            <a:off x="3209250" y="4480850"/>
            <a:ext cx="272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Expanding arms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Rotates maximum 115 degrees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Joined by plastic screws and anchors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a43a36fe07_4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19" name="Google Shape;519;g3a43a36fe07_4_42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Shell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520" name="Google Shape;520;g3a43a36fe07_4_42" title="PSAT - Assembly.png"/>
          <p:cNvPicPr preferRelativeResize="0"/>
          <p:nvPr/>
        </p:nvPicPr>
        <p:blipFill rotWithShape="1">
          <a:blip r:embed="rId3">
            <a:alphaModFix/>
          </a:blip>
          <a:srcRect b="6585" l="37163" r="38065" t="0"/>
          <a:stretch/>
        </p:blipFill>
        <p:spPr>
          <a:xfrm>
            <a:off x="6630725" y="1017725"/>
            <a:ext cx="2265001" cy="384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g3a43a36fe07_4_42"/>
          <p:cNvCxnSpPr/>
          <p:nvPr/>
        </p:nvCxnSpPr>
        <p:spPr>
          <a:xfrm flipH="1" rot="10800000">
            <a:off x="6561725" y="4767000"/>
            <a:ext cx="10200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2" name="Google Shape;522;g3a43a36fe07_4_42" title="PSAT - Assembly.png"/>
          <p:cNvPicPr preferRelativeResize="0"/>
          <p:nvPr/>
        </p:nvPicPr>
        <p:blipFill rotWithShape="1">
          <a:blip r:embed="rId4">
            <a:alphaModFix/>
          </a:blip>
          <a:srcRect b="0" l="27321" r="32242" t="10233"/>
          <a:stretch/>
        </p:blipFill>
        <p:spPr>
          <a:xfrm>
            <a:off x="1241700" y="2659850"/>
            <a:ext cx="2520000" cy="25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a43a36fe07_4_42"/>
          <p:cNvSpPr txBox="1"/>
          <p:nvPr/>
        </p:nvSpPr>
        <p:spPr>
          <a:xfrm>
            <a:off x="2083800" y="1673788"/>
            <a:ext cx="25653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Hex Nut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Used to connect top cap to shell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M3 Nut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15.7mm deep (for 12mm M3 screw)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Superglued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 to slot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24" name="Google Shape;524;g3a43a36fe07_4_42"/>
          <p:cNvCxnSpPr/>
          <p:nvPr/>
        </p:nvCxnSpPr>
        <p:spPr>
          <a:xfrm>
            <a:off x="4589225" y="2247000"/>
            <a:ext cx="2160000" cy="209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g3a43a36fe07_4_42"/>
          <p:cNvCxnSpPr/>
          <p:nvPr/>
        </p:nvCxnSpPr>
        <p:spPr>
          <a:xfrm flipH="1">
            <a:off x="2834225" y="2284500"/>
            <a:ext cx="217500" cy="49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e30bb4023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31" name="Google Shape;531;g3ae30bb4023_0_129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Top/Bot Cap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532" name="Google Shape;532;g3ae30bb4023_0_129" title="PSAT - Assembly.png"/>
          <p:cNvPicPr preferRelativeResize="0"/>
          <p:nvPr/>
        </p:nvPicPr>
        <p:blipFill rotWithShape="1">
          <a:blip r:embed="rId3">
            <a:alphaModFix/>
          </a:blip>
          <a:srcRect b="20302" l="34140" r="37094" t="19274"/>
          <a:stretch/>
        </p:blipFill>
        <p:spPr>
          <a:xfrm>
            <a:off x="5996263" y="1077725"/>
            <a:ext cx="2630124" cy="249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g3ae30bb4023_0_129"/>
          <p:cNvCxnSpPr/>
          <p:nvPr/>
        </p:nvCxnSpPr>
        <p:spPr>
          <a:xfrm flipH="1" rot="10800000">
            <a:off x="6996325" y="2629625"/>
            <a:ext cx="375300" cy="116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4" name="Google Shape;534;g3ae30bb4023_0_129" title="Untitled.png"/>
          <p:cNvPicPr preferRelativeResize="0"/>
          <p:nvPr/>
        </p:nvPicPr>
        <p:blipFill rotWithShape="1">
          <a:blip r:embed="rId4">
            <a:alphaModFix/>
          </a:blip>
          <a:srcRect b="44940" l="37229" r="44709" t="27937"/>
          <a:stretch/>
        </p:blipFill>
        <p:spPr>
          <a:xfrm>
            <a:off x="4980725" y="3792719"/>
            <a:ext cx="975475" cy="99595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ae30bb4023_0_129"/>
          <p:cNvSpPr txBox="1"/>
          <p:nvPr/>
        </p:nvSpPr>
        <p:spPr>
          <a:xfrm>
            <a:off x="5898500" y="4061625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Mushroom Cap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Used to connect rubber bands to the arms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 with top cap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36" name="Google Shape;536;g3ae30bb4023_0_129"/>
          <p:cNvCxnSpPr>
            <a:stCxn id="530" idx="2"/>
          </p:cNvCxnSpPr>
          <p:nvPr/>
        </p:nvCxnSpPr>
        <p:spPr>
          <a:xfrm>
            <a:off x="4572000" y="1017725"/>
            <a:ext cx="62100" cy="431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g3ae30bb4023_0_129"/>
          <p:cNvSpPr txBox="1"/>
          <p:nvPr/>
        </p:nvSpPr>
        <p:spPr>
          <a:xfrm>
            <a:off x="4634100" y="1032725"/>
            <a:ext cx="79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Top</a:t>
            </a:r>
            <a:endParaRPr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38" name="Google Shape;538;g3ae30bb4023_0_129"/>
          <p:cNvSpPr txBox="1"/>
          <p:nvPr/>
        </p:nvSpPr>
        <p:spPr>
          <a:xfrm>
            <a:off x="3603900" y="1032725"/>
            <a:ext cx="1030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Bottom</a:t>
            </a:r>
            <a:endParaRPr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39" name="Google Shape;539;g3ae30bb4023_0_129"/>
          <p:cNvCxnSpPr/>
          <p:nvPr/>
        </p:nvCxnSpPr>
        <p:spPr>
          <a:xfrm flipH="1" rot="10800000">
            <a:off x="3986275" y="3132125"/>
            <a:ext cx="2545500" cy="66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0" name="Google Shape;540;g3ae30bb4023_0_129" title="PSAT - Part 06 - Bottom Cap.png"/>
          <p:cNvPicPr preferRelativeResize="0"/>
          <p:nvPr/>
        </p:nvPicPr>
        <p:blipFill rotWithShape="1">
          <a:blip r:embed="rId5">
            <a:alphaModFix/>
          </a:blip>
          <a:srcRect b="17474" l="31651" r="36770" t="14820"/>
          <a:stretch/>
        </p:blipFill>
        <p:spPr>
          <a:xfrm>
            <a:off x="939100" y="1165263"/>
            <a:ext cx="2395801" cy="2314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g3ae30bb4023_0_129"/>
          <p:cNvCxnSpPr>
            <a:endCxn id="540" idx="3"/>
          </p:cNvCxnSpPr>
          <p:nvPr/>
        </p:nvCxnSpPr>
        <p:spPr>
          <a:xfrm flipH="1">
            <a:off x="3334901" y="2119620"/>
            <a:ext cx="219300" cy="20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g3ae30bb4023_0_129"/>
          <p:cNvSpPr txBox="1"/>
          <p:nvPr/>
        </p:nvSpPr>
        <p:spPr>
          <a:xfrm>
            <a:off x="2720900" y="1733075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Arm Slots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Used to hold arms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43" name="Google Shape;543;g3ae30bb4023_0_129"/>
          <p:cNvCxnSpPr/>
          <p:nvPr/>
        </p:nvCxnSpPr>
        <p:spPr>
          <a:xfrm rot="10800000">
            <a:off x="2969225" y="3109500"/>
            <a:ext cx="202500" cy="47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g3ae30bb4023_0_129"/>
          <p:cNvSpPr txBox="1"/>
          <p:nvPr/>
        </p:nvSpPr>
        <p:spPr>
          <a:xfrm>
            <a:off x="2125188" y="3792725"/>
            <a:ext cx="2395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Screw Slot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M3 Flathead`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a43a36fe07_4_133"/>
          <p:cNvSpPr txBox="1"/>
          <p:nvPr>
            <p:ph type="title"/>
          </p:nvPr>
        </p:nvSpPr>
        <p:spPr>
          <a:xfrm>
            <a:off x="21452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Umbrella Iterations</a:t>
            </a:r>
            <a:endParaRPr/>
          </a:p>
        </p:txBody>
      </p:sp>
      <p:grpSp>
        <p:nvGrpSpPr>
          <p:cNvPr id="550" name="Google Shape;550;g3a43a36fe07_4_133"/>
          <p:cNvGrpSpPr/>
          <p:nvPr/>
        </p:nvGrpSpPr>
        <p:grpSpPr>
          <a:xfrm>
            <a:off x="214537" y="1532445"/>
            <a:ext cx="3482768" cy="2639097"/>
            <a:chOff x="294450" y="882050"/>
            <a:chExt cx="2097800" cy="1589626"/>
          </a:xfrm>
        </p:grpSpPr>
        <p:pic>
          <p:nvPicPr>
            <p:cNvPr id="551" name="Google Shape;551;g3a43a36fe07_4_133"/>
            <p:cNvPicPr preferRelativeResize="0"/>
            <p:nvPr/>
          </p:nvPicPr>
          <p:blipFill rotWithShape="1">
            <a:blip r:embed="rId3">
              <a:alphaModFix/>
            </a:blip>
            <a:srcRect b="96442" l="0" r="0" t="0"/>
            <a:stretch/>
          </p:blipFill>
          <p:spPr>
            <a:xfrm>
              <a:off x="294450" y="882050"/>
              <a:ext cx="2097800" cy="14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g3a43a36fe07_4_133"/>
            <p:cNvPicPr preferRelativeResize="0"/>
            <p:nvPr/>
          </p:nvPicPr>
          <p:blipFill rotWithShape="1">
            <a:blip r:embed="rId3">
              <a:alphaModFix/>
            </a:blip>
            <a:srcRect b="0" l="0" r="0" t="63785"/>
            <a:stretch/>
          </p:blipFill>
          <p:spPr>
            <a:xfrm>
              <a:off x="294450" y="1024226"/>
              <a:ext cx="2097800" cy="1447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g3a43a36fe07_4_133"/>
          <p:cNvSpPr txBox="1"/>
          <p:nvPr/>
        </p:nvSpPr>
        <p:spPr>
          <a:xfrm>
            <a:off x="3862300" y="1586125"/>
            <a:ext cx="4644300" cy="3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1 - Tested Basic Motion – Screws vs Plastic cap joints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2 - Optimised space and refined anchor joint 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Vs 3 - Refined tolerances between components and modified arm component to fit within the rocket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ae3df02d26_1_6"/>
          <p:cNvSpPr txBox="1"/>
          <p:nvPr>
            <p:ph type="ctrTitle"/>
          </p:nvPr>
        </p:nvSpPr>
        <p:spPr>
          <a:xfrm>
            <a:off x="311700" y="2127750"/>
            <a:ext cx="8520600" cy="8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Time!!!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Mission Objective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183350" y="1125625"/>
            <a:ext cx="8520600" cy="3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 electrical signs of life of PSAT via pings over LoRa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 GPS location of the PSAT over LoRa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 a recognisable sound for close range retrievability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when the PSAT is released from the rocket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least 2 passive (backup) and 2 active recovery methods.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 video of PSAT deployment from PSAT perspective.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photographs during descent every 5 seconds</a:t>
            </a:r>
            <a:endParaRPr b="1" sz="2200">
              <a:solidFill>
                <a:srgbClr val="3C78D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43a36fe07_4_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The Final Solution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a43a36fe07_5_0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69" name="Google Shape;569;g3a43a36fe07_5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70" name="Google Shape;570;g3a43a36fe07_5_0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RELOADER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571" name="Google Shape;571;g3a43a36fe07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113" y="1017725"/>
            <a:ext cx="4976287" cy="379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g3a43a36fe07_5_0"/>
          <p:cNvCxnSpPr/>
          <p:nvPr/>
        </p:nvCxnSpPr>
        <p:spPr>
          <a:xfrm>
            <a:off x="4849575" y="1359350"/>
            <a:ext cx="1195800" cy="351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3" name="Google Shape;573;g3a43a36fe07_5_0"/>
          <p:cNvCxnSpPr/>
          <p:nvPr/>
        </p:nvCxnSpPr>
        <p:spPr>
          <a:xfrm>
            <a:off x="3525075" y="3613225"/>
            <a:ext cx="1195800" cy="351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4" name="Google Shape;574;g3a43a36fe07_5_0"/>
          <p:cNvCxnSpPr/>
          <p:nvPr/>
        </p:nvCxnSpPr>
        <p:spPr>
          <a:xfrm flipH="1" rot="10800000">
            <a:off x="2726050" y="4467650"/>
            <a:ext cx="2557200" cy="7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5" name="Google Shape;575;g3a43a36fe07_5_0"/>
          <p:cNvSpPr txBox="1"/>
          <p:nvPr/>
        </p:nvSpPr>
        <p:spPr>
          <a:xfrm>
            <a:off x="897250" y="4320650"/>
            <a:ext cx="1998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9 Gram Servo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Supplied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2x M2, 6mm Screws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76" name="Google Shape;576;g3a43a36fe07_5_0"/>
          <p:cNvSpPr txBox="1"/>
          <p:nvPr/>
        </p:nvSpPr>
        <p:spPr>
          <a:xfrm>
            <a:off x="800925" y="3466400"/>
            <a:ext cx="2824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Reloader Swing Arm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Used To Pull Reloader Via Fishing Line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Camera Has Built In Spring For Return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Glued Onto Servo Arm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77" name="Google Shape;577;g3a43a36fe07_5_0"/>
          <p:cNvSpPr txBox="1"/>
          <p:nvPr/>
        </p:nvSpPr>
        <p:spPr>
          <a:xfrm>
            <a:off x="3547925" y="1223400"/>
            <a:ext cx="1649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Camera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Supplied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78" name="Google Shape;578;g3a43a36fe07_5_0"/>
          <p:cNvCxnSpPr/>
          <p:nvPr/>
        </p:nvCxnSpPr>
        <p:spPr>
          <a:xfrm rot="10800000">
            <a:off x="6402184" y="3843398"/>
            <a:ext cx="1188900" cy="322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9" name="Google Shape;579;g3a43a36fe07_5_0"/>
          <p:cNvSpPr txBox="1"/>
          <p:nvPr/>
        </p:nvSpPr>
        <p:spPr>
          <a:xfrm>
            <a:off x="7580404" y="3938133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I-MS2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g3a43a36fe07_5_0"/>
          <p:cNvCxnSpPr/>
          <p:nvPr/>
        </p:nvCxnSpPr>
        <p:spPr>
          <a:xfrm rot="10800000">
            <a:off x="5563984" y="4071998"/>
            <a:ext cx="1188900" cy="322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1" name="Google Shape;581;g3a43a36fe07_5_0"/>
          <p:cNvSpPr txBox="1"/>
          <p:nvPr/>
        </p:nvSpPr>
        <p:spPr>
          <a:xfrm>
            <a:off x="6742204" y="4166733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I-MG2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a43a36fe07_4_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87" name="Google Shape;587;g3a43a36fe07_4_60"/>
          <p:cNvSpPr txBox="1"/>
          <p:nvPr>
            <p:ph type="title"/>
          </p:nvPr>
        </p:nvSpPr>
        <p:spPr>
          <a:xfrm rot="-5400000">
            <a:off x="-1740300" y="21841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Bloom+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Umbrella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588" name="Google Shape;588;g3a43a36fe07_4_60" title="image_2025-12-06_151303945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74" y="929825"/>
            <a:ext cx="4900076" cy="383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g3a43a36fe07_4_60"/>
          <p:cNvCxnSpPr>
            <a:stCxn id="590" idx="3"/>
          </p:cNvCxnSpPr>
          <p:nvPr/>
        </p:nvCxnSpPr>
        <p:spPr>
          <a:xfrm flipH="1" rot="10800000">
            <a:off x="3929563" y="3038500"/>
            <a:ext cx="2158200" cy="94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g3a43a36fe07_4_60"/>
          <p:cNvSpPr txBox="1"/>
          <p:nvPr/>
        </p:nvSpPr>
        <p:spPr>
          <a:xfrm>
            <a:off x="1308463" y="3708850"/>
            <a:ext cx="2621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Servo Attachment plate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Joined using M3 * 12mm screws and nuts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91" name="Google Shape;591;g3a43a36fe07_4_60"/>
          <p:cNvCxnSpPr/>
          <p:nvPr/>
        </p:nvCxnSpPr>
        <p:spPr>
          <a:xfrm>
            <a:off x="3884225" y="1619900"/>
            <a:ext cx="1143000" cy="20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g3a43a36fe07_4_60"/>
          <p:cNvSpPr txBox="1"/>
          <p:nvPr/>
        </p:nvSpPr>
        <p:spPr>
          <a:xfrm>
            <a:off x="1308475" y="1245475"/>
            <a:ext cx="2863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Arms fit flush within body and deploy through servo rotation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Next Version will include bearings for joints.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93" name="Google Shape;593;g3a43a36fe07_4_60"/>
          <p:cNvSpPr txBox="1"/>
          <p:nvPr/>
        </p:nvSpPr>
        <p:spPr>
          <a:xfrm>
            <a:off x="1308475" y="2733250"/>
            <a:ext cx="31038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All parts are 3D printed. Some will possibly be machined using aluminum to increase strength.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43a36fe07_4_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599" name="Google Shape;599;g3a43a36fe07_4_72" title="image_2025-12-06_152300684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988" y="866775"/>
            <a:ext cx="6638925" cy="34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g3a43a36fe07_4_72"/>
          <p:cNvCxnSpPr/>
          <p:nvPr/>
        </p:nvCxnSpPr>
        <p:spPr>
          <a:xfrm>
            <a:off x="5374675" y="1588225"/>
            <a:ext cx="256800" cy="39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g3a43a36fe07_4_72"/>
          <p:cNvSpPr txBox="1"/>
          <p:nvPr/>
        </p:nvSpPr>
        <p:spPr>
          <a:xfrm>
            <a:off x="4604100" y="999600"/>
            <a:ext cx="2461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Bloom Shell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Includes holes in walls to slide in through the M3 rods</a:t>
            </a:r>
            <a:endParaRPr sz="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02" name="Google Shape;602;g3a43a36fe07_4_72"/>
          <p:cNvCxnSpPr/>
          <p:nvPr/>
        </p:nvCxnSpPr>
        <p:spPr>
          <a:xfrm flipH="1" rot="10800000">
            <a:off x="5256950" y="3353975"/>
            <a:ext cx="278400" cy="4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g3a43a36fe07_4_72"/>
          <p:cNvSpPr txBox="1"/>
          <p:nvPr/>
        </p:nvSpPr>
        <p:spPr>
          <a:xfrm>
            <a:off x="3329850" y="3968400"/>
            <a:ext cx="3574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Rotation plate.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Holds arms. Joined to servo attachment using 3x M3 * 12mm screws and nuts. Arms are currently attached using 3x M3 * 12mm screws and nuts  but in future will use 3x </a:t>
            </a:r>
            <a:r>
              <a:rPr lang="en-GB" sz="1200">
                <a:solidFill>
                  <a:srgbClr val="E6E8F0"/>
                </a:solidFill>
                <a:latin typeface="Roboto Serif"/>
                <a:ea typeface="Roboto Serif"/>
                <a:cs typeface="Roboto Serif"/>
                <a:sym typeface="Roboto Serif"/>
              </a:rPr>
              <a:t>⌀ </a:t>
            </a:r>
            <a:r>
              <a:rPr lang="en-GB" sz="900">
                <a:solidFill>
                  <a:srgbClr val="E6E8F0"/>
                </a:solidFill>
                <a:latin typeface="Roboto Serif"/>
                <a:ea typeface="Roboto Serif"/>
                <a:cs typeface="Roboto Serif"/>
                <a:sym typeface="Roboto Serif"/>
              </a:rPr>
              <a:t>5 mm * 2.5 mm bearings as well.</a:t>
            </a:r>
            <a:r>
              <a:rPr lang="en-GB" sz="1200">
                <a:solidFill>
                  <a:srgbClr val="E6E8F0"/>
                </a:solidFill>
              </a:rPr>
              <a:t> </a:t>
            </a:r>
            <a:endParaRPr sz="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04" name="Google Shape;604;g3a43a36fe07_4_72"/>
          <p:cNvCxnSpPr/>
          <p:nvPr/>
        </p:nvCxnSpPr>
        <p:spPr>
          <a:xfrm>
            <a:off x="3908450" y="1973500"/>
            <a:ext cx="792000" cy="5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g3a43a36fe07_4_72"/>
          <p:cNvSpPr txBox="1"/>
          <p:nvPr/>
        </p:nvSpPr>
        <p:spPr>
          <a:xfrm>
            <a:off x="1832225" y="1213800"/>
            <a:ext cx="2525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Arms deployed by rotation.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Currently attached by M2 * 8mm screws. In next version attached with bearings 3x </a:t>
            </a:r>
            <a:r>
              <a:rPr lang="en-GB" sz="1200">
                <a:solidFill>
                  <a:srgbClr val="E6E8F0"/>
                </a:solidFill>
                <a:latin typeface="Roboto Serif"/>
                <a:ea typeface="Roboto Serif"/>
                <a:cs typeface="Roboto Serif"/>
                <a:sym typeface="Roboto Serif"/>
              </a:rPr>
              <a:t>⌀ </a:t>
            </a:r>
            <a:r>
              <a:rPr lang="en-GB" sz="900">
                <a:solidFill>
                  <a:srgbClr val="E6E8F0"/>
                </a:solidFill>
                <a:latin typeface="Roboto Serif"/>
                <a:ea typeface="Roboto Serif"/>
                <a:cs typeface="Roboto Serif"/>
                <a:sym typeface="Roboto Serif"/>
              </a:rPr>
              <a:t>5 mm * 2.5 mm additionally.</a:t>
            </a:r>
            <a:endParaRPr sz="900">
              <a:solidFill>
                <a:srgbClr val="E6E8F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E6E8F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06" name="Google Shape;606;g3a43a36fe07_4_72"/>
          <p:cNvCxnSpPr/>
          <p:nvPr/>
        </p:nvCxnSpPr>
        <p:spPr>
          <a:xfrm flipH="1" rot="10800000">
            <a:off x="2335225" y="2915450"/>
            <a:ext cx="342600" cy="3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g3a43a36fe07_4_72"/>
          <p:cNvSpPr txBox="1"/>
          <p:nvPr/>
        </p:nvSpPr>
        <p:spPr>
          <a:xfrm>
            <a:off x="1255900" y="3225650"/>
            <a:ext cx="2129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Arms deployed elastically.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Current rubber band approach puts strain on the servo. Next version will fix this through the use of a 5mm OD torsion spring.</a:t>
            </a:r>
            <a:endParaRPr sz="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08" name="Google Shape;608;g3a43a36fe07_4_72"/>
          <p:cNvSpPr txBox="1"/>
          <p:nvPr>
            <p:ph type="title"/>
          </p:nvPr>
        </p:nvSpPr>
        <p:spPr>
          <a:xfrm rot="-5400000">
            <a:off x="-1740300" y="21841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Bloom+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Umbrella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a43a36fe07_4_0"/>
          <p:cNvSpPr txBox="1"/>
          <p:nvPr>
            <p:ph type="title"/>
          </p:nvPr>
        </p:nvSpPr>
        <p:spPr>
          <a:xfrm>
            <a:off x="311700" y="263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14" name="Google Shape;614;g3a43a36fe07_4_0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Connection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15" name="Google Shape;615;g3a43a36fe07_4_0" title="image_2025-12-06_160201413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50" y="781050"/>
            <a:ext cx="6315075" cy="3581400"/>
          </a:xfrm>
          <a:prstGeom prst="rect">
            <a:avLst/>
          </a:prstGeom>
          <a:solidFill>
            <a:srgbClr val="4A86E8"/>
          </a:solidFill>
          <a:ln>
            <a:noFill/>
          </a:ln>
        </p:spPr>
      </p:pic>
      <p:cxnSp>
        <p:nvCxnSpPr>
          <p:cNvPr id="616" name="Google Shape;616;g3a43a36fe07_4_0"/>
          <p:cNvCxnSpPr>
            <a:stCxn id="617" idx="3"/>
          </p:cNvCxnSpPr>
          <p:nvPr/>
        </p:nvCxnSpPr>
        <p:spPr>
          <a:xfrm>
            <a:off x="2763225" y="1446700"/>
            <a:ext cx="721800" cy="50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g3a43a36fe07_4_0"/>
          <p:cNvSpPr txBox="1"/>
          <p:nvPr/>
        </p:nvSpPr>
        <p:spPr>
          <a:xfrm>
            <a:off x="867825" y="738700"/>
            <a:ext cx="189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M3 threaded rod joins plates and provides strength.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Joined by nuts at the ends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18" name="Google Shape;618;g3a43a36fe07_4_0"/>
          <p:cNvCxnSpPr/>
          <p:nvPr/>
        </p:nvCxnSpPr>
        <p:spPr>
          <a:xfrm flipH="1" rot="10800000">
            <a:off x="2080100" y="3631150"/>
            <a:ext cx="298200" cy="45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g3a43a36fe07_4_0"/>
          <p:cNvCxnSpPr/>
          <p:nvPr/>
        </p:nvCxnSpPr>
        <p:spPr>
          <a:xfrm rot="10800000">
            <a:off x="6544300" y="2197350"/>
            <a:ext cx="384900" cy="48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g3a43a36fe07_4_0"/>
          <p:cNvSpPr txBox="1"/>
          <p:nvPr/>
        </p:nvSpPr>
        <p:spPr>
          <a:xfrm>
            <a:off x="1695250" y="4040000"/>
            <a:ext cx="554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Bottom and top plates keep things in place.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This system construction allows for developing things separately as they can slide into system as modules.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21" name="Google Shape;621;g3a43a36fe07_4_0"/>
          <p:cNvSpPr txBox="1"/>
          <p:nvPr/>
        </p:nvSpPr>
        <p:spPr>
          <a:xfrm>
            <a:off x="7150475" y="2774750"/>
            <a:ext cx="20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Top plate has holes for sensors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43a36fe07_4_111"/>
          <p:cNvSpPr txBox="1"/>
          <p:nvPr>
            <p:ph type="title"/>
          </p:nvPr>
        </p:nvSpPr>
        <p:spPr>
          <a:xfrm>
            <a:off x="311700" y="16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Technical Drawings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27" name="Google Shape;627;g3a43a36fe07_4_111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Top Plate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28" name="Google Shape;628;g3a43a36fe07_4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12" y="652775"/>
            <a:ext cx="6044567" cy="4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a43a36fe07_4_18"/>
          <p:cNvSpPr txBox="1"/>
          <p:nvPr>
            <p:ph type="title"/>
          </p:nvPr>
        </p:nvSpPr>
        <p:spPr>
          <a:xfrm>
            <a:off x="311700" y="116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Technical Drawings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34" name="Google Shape;634;g3a43a36fe07_4_18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Bottom Plate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35" name="Google Shape;635;g3a43a36fe07_4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847" y="652775"/>
            <a:ext cx="6000548" cy="4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41" name="Google Shape;6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42" name="Google Shape;642;p19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BODY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43" name="Google Shape;6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1351" y="1017725"/>
            <a:ext cx="5417448" cy="379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19"/>
          <p:cNvCxnSpPr/>
          <p:nvPr/>
        </p:nvCxnSpPr>
        <p:spPr>
          <a:xfrm>
            <a:off x="2652575" y="1425475"/>
            <a:ext cx="1886400" cy="675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5" name="Google Shape;645;p19"/>
          <p:cNvCxnSpPr/>
          <p:nvPr/>
        </p:nvCxnSpPr>
        <p:spPr>
          <a:xfrm>
            <a:off x="2593800" y="3115500"/>
            <a:ext cx="1978200" cy="232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6" name="Google Shape;646;p19"/>
          <p:cNvCxnSpPr/>
          <p:nvPr/>
        </p:nvCxnSpPr>
        <p:spPr>
          <a:xfrm flipH="1" rot="10800000">
            <a:off x="3365325" y="3940900"/>
            <a:ext cx="1998300" cy="387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19"/>
          <p:cNvCxnSpPr/>
          <p:nvPr/>
        </p:nvCxnSpPr>
        <p:spPr>
          <a:xfrm flipH="1">
            <a:off x="7514775" y="1315275"/>
            <a:ext cx="435600" cy="434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8" name="Google Shape;648;p19"/>
          <p:cNvSpPr txBox="1"/>
          <p:nvPr/>
        </p:nvSpPr>
        <p:spPr>
          <a:xfrm>
            <a:off x="7869550" y="783500"/>
            <a:ext cx="1087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Same On Rear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49" name="Google Shape;649;p19"/>
          <p:cNvSpPr txBox="1"/>
          <p:nvPr/>
        </p:nvSpPr>
        <p:spPr>
          <a:xfrm>
            <a:off x="1868400" y="4249875"/>
            <a:ext cx="2261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Shells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50" name="Google Shape;650;p19"/>
          <p:cNvSpPr txBox="1"/>
          <p:nvPr/>
        </p:nvSpPr>
        <p:spPr>
          <a:xfrm>
            <a:off x="1227625" y="2988775"/>
            <a:ext cx="1998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Screws</a:t>
            </a:r>
            <a:endParaRPr b="0" i="0" sz="15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M2.5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Phillips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20mm long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Sits In Cylindrical Cavity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51" name="Google Shape;651;p19"/>
          <p:cNvSpPr txBox="1"/>
          <p:nvPr/>
        </p:nvSpPr>
        <p:spPr>
          <a:xfrm>
            <a:off x="1128900" y="1267450"/>
            <a:ext cx="1998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Hex Nut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M2.5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Sits In Hex Cavity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52" name="Google Shape;652;p19"/>
          <p:cNvCxnSpPr/>
          <p:nvPr/>
        </p:nvCxnSpPr>
        <p:spPr>
          <a:xfrm>
            <a:off x="2255644" y="2197008"/>
            <a:ext cx="1903800" cy="457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19"/>
          <p:cNvSpPr txBox="1"/>
          <p:nvPr/>
        </p:nvSpPr>
        <p:spPr>
          <a:xfrm>
            <a:off x="1520508" y="1957558"/>
            <a:ext cx="1030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I-MS1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8"/>
          <p:cNvSpPr txBox="1"/>
          <p:nvPr>
            <p:ph type="title"/>
          </p:nvPr>
        </p:nvSpPr>
        <p:spPr>
          <a:xfrm>
            <a:off x="311700" y="34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FINAL </a:t>
            </a: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Mechanical Subsystem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59" name="Google Shape;659;p18"/>
          <p:cNvSpPr txBox="1"/>
          <p:nvPr>
            <p:ph type="title"/>
          </p:nvPr>
        </p:nvSpPr>
        <p:spPr>
          <a:xfrm rot="-5400000">
            <a:off x="-1842200" y="716954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SHELL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60" name="Google Shape;660;p18" title="YO.png"/>
          <p:cNvPicPr preferRelativeResize="0"/>
          <p:nvPr/>
        </p:nvPicPr>
        <p:blipFill rotWithShape="1">
          <a:blip r:embed="rId4">
            <a:alphaModFix/>
          </a:blip>
          <a:srcRect b="9872" l="38193" r="24151" t="19962"/>
          <a:stretch/>
        </p:blipFill>
        <p:spPr>
          <a:xfrm>
            <a:off x="2129063" y="1476425"/>
            <a:ext cx="4885877" cy="318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18"/>
          <p:cNvCxnSpPr/>
          <p:nvPr/>
        </p:nvCxnSpPr>
        <p:spPr>
          <a:xfrm flipH="1">
            <a:off x="6816725" y="2870425"/>
            <a:ext cx="442500" cy="12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18"/>
          <p:cNvSpPr txBox="1"/>
          <p:nvPr/>
        </p:nvSpPr>
        <p:spPr>
          <a:xfrm>
            <a:off x="3239825" y="1043975"/>
            <a:ext cx="2031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Hex Nut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Sits Inside 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Top/Bottom  Plate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63" name="Google Shape;663;p18"/>
          <p:cNvSpPr txBox="1"/>
          <p:nvPr/>
        </p:nvSpPr>
        <p:spPr>
          <a:xfrm>
            <a:off x="6966713" y="2696725"/>
            <a:ext cx="1978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Threaded Rod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M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120mm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Sits Inside 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Top Plate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64" name="Google Shape;664;p18"/>
          <p:cNvCxnSpPr/>
          <p:nvPr/>
        </p:nvCxnSpPr>
        <p:spPr>
          <a:xfrm flipH="1">
            <a:off x="2800050" y="1370425"/>
            <a:ext cx="727500" cy="45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18"/>
          <p:cNvCxnSpPr/>
          <p:nvPr/>
        </p:nvCxnSpPr>
        <p:spPr>
          <a:xfrm>
            <a:off x="5065050" y="1332925"/>
            <a:ext cx="262500" cy="37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18"/>
          <p:cNvCxnSpPr/>
          <p:nvPr/>
        </p:nvCxnSpPr>
        <p:spPr>
          <a:xfrm flipH="1">
            <a:off x="6317550" y="1625425"/>
            <a:ext cx="465000" cy="34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18"/>
          <p:cNvSpPr txBox="1"/>
          <p:nvPr/>
        </p:nvSpPr>
        <p:spPr>
          <a:xfrm>
            <a:off x="5784725" y="1287400"/>
            <a:ext cx="249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Top Plate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Aluminium CNC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68" name="Google Shape;668;p18"/>
          <p:cNvSpPr txBox="1"/>
          <p:nvPr/>
        </p:nvSpPr>
        <p:spPr>
          <a:xfrm>
            <a:off x="302250" y="1175225"/>
            <a:ext cx="249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Bottom </a:t>
            </a: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Plate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Aluminium CNC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69" name="Google Shape;669;p18"/>
          <p:cNvCxnSpPr>
            <a:stCxn id="668" idx="2"/>
          </p:cNvCxnSpPr>
          <p:nvPr/>
        </p:nvCxnSpPr>
        <p:spPr>
          <a:xfrm>
            <a:off x="1551150" y="1476425"/>
            <a:ext cx="848100" cy="569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18"/>
          <p:cNvCxnSpPr/>
          <p:nvPr/>
        </p:nvCxnSpPr>
        <p:spPr>
          <a:xfrm rot="10800000">
            <a:off x="4941725" y="4047925"/>
            <a:ext cx="172500" cy="27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p18"/>
          <p:cNvSpPr txBox="1"/>
          <p:nvPr/>
        </p:nvSpPr>
        <p:spPr>
          <a:xfrm>
            <a:off x="4513925" y="4587100"/>
            <a:ext cx="249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PCB Casing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 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54.5mm 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diameter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 spacing for PCB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72" name="Google Shape;672;p18"/>
          <p:cNvCxnSpPr/>
          <p:nvPr/>
        </p:nvCxnSpPr>
        <p:spPr>
          <a:xfrm flipH="1" rot="10800000">
            <a:off x="3036725" y="3860425"/>
            <a:ext cx="225000" cy="3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18"/>
          <p:cNvSpPr txBox="1"/>
          <p:nvPr/>
        </p:nvSpPr>
        <p:spPr>
          <a:xfrm>
            <a:off x="1696325" y="4542925"/>
            <a:ext cx="249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Speaker Casing + Mounting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 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Flush Speaker slot fit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74" name="Google Shape;674;p18"/>
          <p:cNvCxnSpPr/>
          <p:nvPr/>
        </p:nvCxnSpPr>
        <p:spPr>
          <a:xfrm flipH="1" rot="10800000">
            <a:off x="1731725" y="3620425"/>
            <a:ext cx="825000" cy="18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18"/>
          <p:cNvSpPr txBox="1"/>
          <p:nvPr/>
        </p:nvSpPr>
        <p:spPr>
          <a:xfrm>
            <a:off x="-37500" y="4024813"/>
            <a:ext cx="249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Blooming Mechanism</a:t>
            </a:r>
            <a:endParaRPr b="0" i="0" sz="16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3D Printed </a:t>
            </a:r>
            <a:endParaRPr sz="1000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676" name="Google Shape;676;p18"/>
          <p:cNvCxnSpPr/>
          <p:nvPr/>
        </p:nvCxnSpPr>
        <p:spPr>
          <a:xfrm flipH="1">
            <a:off x="5900800" y="3937100"/>
            <a:ext cx="1260600" cy="7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18"/>
          <p:cNvSpPr txBox="1"/>
          <p:nvPr/>
        </p:nvSpPr>
        <p:spPr>
          <a:xfrm>
            <a:off x="7116113" y="4047925"/>
            <a:ext cx="1978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Notes: Extruding threaded rod due to adding extra clearance for 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future</a:t>
            </a:r>
            <a:r>
              <a:rPr lang="en-GB" sz="1000">
                <a:solidFill>
                  <a:srgbClr val="F3F3F3"/>
                </a:solidFill>
                <a:latin typeface="Roboto Serif"/>
                <a:ea typeface="Roboto Serif"/>
                <a:cs typeface="Roboto Serif"/>
                <a:sym typeface="Roboto Serif"/>
              </a:rPr>
              <a:t> implementations</a:t>
            </a:r>
            <a:endParaRPr b="0" i="0" sz="10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3ae30bb4023_0_0" title="2025-12-07 13-25-4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450" y="118063"/>
            <a:ext cx="6423550" cy="48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3ae30bb4023_0_0"/>
          <p:cNvSpPr txBox="1"/>
          <p:nvPr/>
        </p:nvSpPr>
        <p:spPr>
          <a:xfrm>
            <a:off x="433463" y="2156853"/>
            <a:ext cx="69153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SECTION VIEW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Mono"/>
              <a:buAutoNum type="arabicPeriod"/>
            </a:pPr>
            <a:r>
              <a:rPr b="1" lang="en-GB" sz="2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Time taken to recover PSAT</a:t>
            </a:r>
            <a:endParaRPr b="1" sz="2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683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Mono"/>
              <a:buAutoNum type="arabicPeriod"/>
            </a:pPr>
            <a:r>
              <a:rPr b="1" lang="en-GB" sz="2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PSAT visible from 500m away. (On flat ground)</a:t>
            </a:r>
            <a:endParaRPr b="1" sz="2200" strike="sngStrike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683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Mono"/>
              <a:buAutoNum type="arabicPeriod"/>
            </a:pPr>
            <a:r>
              <a:rPr b="1" lang="en-GB" sz="2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Deployables deploy successfully.</a:t>
            </a:r>
            <a:endParaRPr b="1" sz="2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683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Mono"/>
              <a:buAutoNum type="arabicPeriod"/>
            </a:pPr>
            <a:r>
              <a:rPr b="1" lang="en-GB" sz="2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Captured a photo during descent</a:t>
            </a:r>
            <a:endParaRPr b="1" sz="2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Target: Retrieve the PSAT in under an hour</a:t>
            </a:r>
            <a:endParaRPr b="1" sz="2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8" name="Google Shape;78;p5"/>
          <p:cNvSpPr txBox="1"/>
          <p:nvPr>
            <p:ph type="title"/>
          </p:nvPr>
        </p:nvSpPr>
        <p:spPr>
          <a:xfrm>
            <a:off x="311700" y="469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Measures of Effectiveness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ae30bb4023_0_94"/>
          <p:cNvSpPr txBox="1"/>
          <p:nvPr>
            <p:ph type="title"/>
          </p:nvPr>
        </p:nvSpPr>
        <p:spPr>
          <a:xfrm rot="-5400000">
            <a:off x="-3795400" y="-50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EXPLODED VIEW</a:t>
            </a:r>
            <a:endParaRPr/>
          </a:p>
        </p:txBody>
      </p:sp>
      <p:sp>
        <p:nvSpPr>
          <p:cNvPr id="689" name="Google Shape;689;g3ae30bb4023_0_94"/>
          <p:cNvSpPr txBox="1"/>
          <p:nvPr/>
        </p:nvSpPr>
        <p:spPr>
          <a:xfrm>
            <a:off x="313151" y="-100200"/>
            <a:ext cx="72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EXPLODED VIEW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90" name="Google Shape;690;g3ae30bb4023_0_94"/>
          <p:cNvPicPr preferRelativeResize="0"/>
          <p:nvPr/>
        </p:nvPicPr>
        <p:blipFill rotWithShape="1">
          <a:blip r:embed="rId3">
            <a:alphaModFix/>
          </a:blip>
          <a:srcRect b="3260" l="0" r="0" t="0"/>
          <a:stretch/>
        </p:blipFill>
        <p:spPr>
          <a:xfrm>
            <a:off x="8575" y="339400"/>
            <a:ext cx="2945849" cy="480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3ae30bb4023_0_94"/>
          <p:cNvPicPr preferRelativeResize="0"/>
          <p:nvPr/>
        </p:nvPicPr>
        <p:blipFill rotWithShape="1">
          <a:blip r:embed="rId4">
            <a:alphaModFix/>
          </a:blip>
          <a:srcRect b="3744" l="10061" r="4599" t="0"/>
          <a:stretch/>
        </p:blipFill>
        <p:spPr>
          <a:xfrm>
            <a:off x="2997846" y="0"/>
            <a:ext cx="3062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ae30bb4023_0_94"/>
          <p:cNvPicPr preferRelativeResize="0"/>
          <p:nvPr/>
        </p:nvPicPr>
        <p:blipFill rotWithShape="1">
          <a:blip r:embed="rId5">
            <a:alphaModFix/>
          </a:blip>
          <a:srcRect b="0" l="3418" r="4441" t="1864"/>
          <a:stretch/>
        </p:blipFill>
        <p:spPr>
          <a:xfrm>
            <a:off x="6109525" y="-4150"/>
            <a:ext cx="3034475" cy="51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a43a36fe07_4_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EXPLODED VIEW </a:t>
            </a:r>
            <a:endParaRPr/>
          </a:p>
        </p:txBody>
      </p:sp>
      <p:sp>
        <p:nvSpPr>
          <p:cNvPr id="698" name="Google Shape;698;g3a43a36fe07_4_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ADDED, do not delete this slide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adc1e4c7e8_1_48"/>
          <p:cNvSpPr txBox="1"/>
          <p:nvPr>
            <p:ph type="title"/>
          </p:nvPr>
        </p:nvSpPr>
        <p:spPr>
          <a:xfrm>
            <a:off x="1049700" y="390350"/>
            <a:ext cx="70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+ Main Electronics </a:t>
            </a:r>
            <a:r>
              <a:rPr lang="en-GB"/>
              <a:t>Budgeting </a:t>
            </a:r>
            <a:endParaRPr/>
          </a:p>
        </p:txBody>
      </p:sp>
      <p:sp>
        <p:nvSpPr>
          <p:cNvPr id="704" name="Google Shape;704;g3adc1e4c7e8_1_48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BUDGET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aphicFrame>
        <p:nvGraphicFramePr>
          <p:cNvPr id="705" name="Google Shape;705;g3adc1e4c7e8_1_48"/>
          <p:cNvGraphicFramePr/>
          <p:nvPr/>
        </p:nvGraphicFramePr>
        <p:xfrm>
          <a:off x="952500" y="117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{FF008A8A-76B0-4556-8F87-C3DD19552FBB}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Part NO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Part Quantity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Part Purpose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Part Price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ESP32-S3-Wroom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Lora126X-CX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ESPCAM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Main MCU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LoRa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Camera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20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BQ21040DBVR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RT4812GJ8F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AP3445LW6-7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12402012E212A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2+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2+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PSU Battery Controller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5V Step up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3.3V + 1.8V Step down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USB-C Receptacle (16+8 Dummy)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0.50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2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0.50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0.70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ADXL375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BME280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CD-PA1616D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Light sensor (Already have)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1+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Accelerometer (High G)</a:t>
                      </a:r>
                      <a:br>
                        <a:rPr lang="en-GB" sz="1100">
                          <a:solidFill>
                            <a:schemeClr val="dk1"/>
                          </a:solidFill>
                        </a:rPr>
                      </a:b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Pressure sensor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GPS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Light sensor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60 NZD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ae3df02d26_4_0"/>
          <p:cNvSpPr txBox="1"/>
          <p:nvPr>
            <p:ph type="title"/>
          </p:nvPr>
        </p:nvSpPr>
        <p:spPr>
          <a:xfrm>
            <a:off x="1049700" y="390350"/>
            <a:ext cx="70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+ Main Electronics Budgeting </a:t>
            </a:r>
            <a:endParaRPr/>
          </a:p>
        </p:txBody>
      </p:sp>
      <p:sp>
        <p:nvSpPr>
          <p:cNvPr id="711" name="Google Shape;711;g3ae3df02d26_4_0"/>
          <p:cNvSpPr txBox="1"/>
          <p:nvPr>
            <p:ph type="title"/>
          </p:nvPr>
        </p:nvSpPr>
        <p:spPr>
          <a:xfrm rot="-5400000">
            <a:off x="-1890300" y="1890350"/>
            <a:ext cx="4810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4800">
                <a:solidFill>
                  <a:srgbClr val="CCCCCC"/>
                </a:solidFill>
                <a:latin typeface="Space Mono"/>
                <a:ea typeface="Space Mono"/>
                <a:cs typeface="Space Mono"/>
                <a:sym typeface="Space Mono"/>
              </a:rPr>
              <a:t>BUDGET</a:t>
            </a:r>
            <a:endParaRPr b="1" sz="4800">
              <a:solidFill>
                <a:srgbClr val="CCCCC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aphicFrame>
        <p:nvGraphicFramePr>
          <p:cNvPr id="712" name="Google Shape;712;g3ae3df02d26_4_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{FF008A8A-76B0-4556-8F87-C3DD19552FBB}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Prototype Name/Number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Print Quantity/Filament used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Print Purpose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Print Time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Part Price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Umbrella Prototype Vs1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91.35g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Testing simple functions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2h46m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$1.83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Umbrella Prototype Vs2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122.32g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Testing connection joint + improved mechanism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3h44m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~$2.60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Bloom Prototype Vs1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27 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Basic Motion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50m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$0.2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Bloom Prototype Vs2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Not printed. 3D printer was not working.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Refine Basic Motion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NA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$0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Bloom Prototype Vs3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47.8 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Servo attachment and refining joints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1h56m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$1.2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Bloom Prototype Vs4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51.4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Combining prototypes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2h10m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$1.3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18" name="Google Shape;718;p20"/>
          <p:cNvSpPr txBox="1"/>
          <p:nvPr>
            <p:ph type="title"/>
          </p:nvPr>
        </p:nvSpPr>
        <p:spPr>
          <a:xfrm>
            <a:off x="401100" y="0"/>
            <a:ext cx="7951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/>
              <a:t>Concept Of Operations</a:t>
            </a:r>
            <a:endParaRPr sz="3020"/>
          </a:p>
        </p:txBody>
      </p:sp>
      <p:pic>
        <p:nvPicPr>
          <p:cNvPr id="719" name="Google Shape;719;p20" title="Untitled-2025-06-12-2210 (5).png"/>
          <p:cNvPicPr preferRelativeResize="0"/>
          <p:nvPr/>
        </p:nvPicPr>
        <p:blipFill rotWithShape="1">
          <a:blip r:embed="rId3">
            <a:alphaModFix/>
          </a:blip>
          <a:srcRect b="17833" l="817" r="718" t="65753"/>
          <a:stretch/>
        </p:blipFill>
        <p:spPr>
          <a:xfrm>
            <a:off x="502050" y="3437953"/>
            <a:ext cx="4154700" cy="70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20" name="Google Shape;720;p20" title="Untitled-2025-06-12-2210 (7).png"/>
          <p:cNvPicPr preferRelativeResize="0"/>
          <p:nvPr/>
        </p:nvPicPr>
        <p:blipFill rotWithShape="1">
          <a:blip r:embed="rId4">
            <a:alphaModFix/>
          </a:blip>
          <a:srcRect b="0" l="0" r="0" t="48586"/>
          <a:stretch/>
        </p:blipFill>
        <p:spPr>
          <a:xfrm>
            <a:off x="4714925" y="2724275"/>
            <a:ext cx="3555600" cy="2176800"/>
          </a:xfrm>
          <a:prstGeom prst="roundRect">
            <a:avLst>
              <a:gd fmla="val 3043" name="adj"/>
            </a:avLst>
          </a:prstGeom>
          <a:noFill/>
          <a:ln>
            <a:noFill/>
          </a:ln>
        </p:spPr>
      </p:pic>
      <p:pic>
        <p:nvPicPr>
          <p:cNvPr id="721" name="Google Shape;721;p20" title="Untitled-2025-06-12-2210 (7).png"/>
          <p:cNvPicPr preferRelativeResize="0"/>
          <p:nvPr/>
        </p:nvPicPr>
        <p:blipFill rotWithShape="1">
          <a:blip r:embed="rId4">
            <a:alphaModFix/>
          </a:blip>
          <a:srcRect b="52226" l="0" r="0" t="0"/>
          <a:stretch/>
        </p:blipFill>
        <p:spPr>
          <a:xfrm>
            <a:off x="4714925" y="667168"/>
            <a:ext cx="3555600" cy="2022900"/>
          </a:xfrm>
          <a:prstGeom prst="roundRect">
            <a:avLst>
              <a:gd fmla="val 4198" name="adj"/>
            </a:avLst>
          </a:prstGeom>
          <a:noFill/>
          <a:ln>
            <a:noFill/>
          </a:ln>
        </p:spPr>
      </p:pic>
      <p:pic>
        <p:nvPicPr>
          <p:cNvPr id="722" name="Google Shape;722;p20" title="Untitled-2025-06-12-2210 (5).png"/>
          <p:cNvPicPr preferRelativeResize="0"/>
          <p:nvPr/>
        </p:nvPicPr>
        <p:blipFill rotWithShape="1">
          <a:blip r:embed="rId3">
            <a:alphaModFix/>
          </a:blip>
          <a:srcRect b="35790" l="0" r="60913" t="0"/>
          <a:stretch/>
        </p:blipFill>
        <p:spPr>
          <a:xfrm>
            <a:off x="482858" y="667172"/>
            <a:ext cx="1630200" cy="2718600"/>
          </a:xfrm>
          <a:prstGeom prst="roundRect">
            <a:avLst>
              <a:gd fmla="val 10326" name="adj"/>
            </a:avLst>
          </a:prstGeom>
          <a:noFill/>
          <a:ln>
            <a:noFill/>
          </a:ln>
        </p:spPr>
      </p:pic>
      <p:pic>
        <p:nvPicPr>
          <p:cNvPr id="723" name="Google Shape;723;p20" title="Untitled-2025-06-12-2210 (5).png"/>
          <p:cNvPicPr preferRelativeResize="0"/>
          <p:nvPr/>
        </p:nvPicPr>
        <p:blipFill rotWithShape="1">
          <a:blip r:embed="rId3">
            <a:alphaModFix/>
          </a:blip>
          <a:srcRect b="35790" l="40376" r="0" t="0"/>
          <a:stretch/>
        </p:blipFill>
        <p:spPr>
          <a:xfrm>
            <a:off x="2166895" y="667172"/>
            <a:ext cx="2487000" cy="2718600"/>
          </a:xfrm>
          <a:prstGeom prst="roundRect">
            <a:avLst>
              <a:gd fmla="val 6047" name="adj"/>
            </a:avLst>
          </a:prstGeom>
          <a:noFill/>
          <a:ln>
            <a:noFill/>
          </a:ln>
        </p:spPr>
      </p:pic>
      <p:pic>
        <p:nvPicPr>
          <p:cNvPr id="724" name="Google Shape;724;p20" title="Untitled-2025-06-12-2210 (5).png"/>
          <p:cNvPicPr preferRelativeResize="0"/>
          <p:nvPr/>
        </p:nvPicPr>
        <p:blipFill rotWithShape="1">
          <a:blip r:embed="rId3">
            <a:alphaModFix/>
          </a:blip>
          <a:srcRect b="0" l="462" r="1073" t="83587"/>
          <a:stretch/>
        </p:blipFill>
        <p:spPr>
          <a:xfrm>
            <a:off x="502050" y="4193026"/>
            <a:ext cx="4154700" cy="70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adc1e4c7e8_0_30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30" name="Google Shape;730;g3adc1e4c7e8_0_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/>
              <a:t>Concept Of Operations</a:t>
            </a:r>
            <a:endParaRPr sz="3020"/>
          </a:p>
        </p:txBody>
      </p:sp>
      <p:pic>
        <p:nvPicPr>
          <p:cNvPr id="731" name="Google Shape;731;g3adc1e4c7e8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7183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43a36fe07_0_4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Interface Definitions - Electrical</a:t>
            </a:r>
            <a:endParaRPr/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t/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37" name="Google Shape;737;g3a43a36fe07_0_4"/>
          <p:cNvSpPr txBox="1"/>
          <p:nvPr/>
        </p:nvSpPr>
        <p:spPr>
          <a:xfrm>
            <a:off x="5654400" y="1104350"/>
            <a:ext cx="3578400" cy="2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 Serif"/>
                <a:ea typeface="Roboto Serif"/>
                <a:cs typeface="Roboto Serif"/>
                <a:sym typeface="Roboto Serif"/>
              </a:rPr>
              <a:t>PIN DEFINITIONS</a:t>
            </a:r>
            <a:endParaRPr sz="1800">
              <a:solidFill>
                <a:schemeClr val="lt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738" name="Google Shape;738;g3a43a36fe0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25" y="620925"/>
            <a:ext cx="4299653" cy="42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a43a36fe0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222" y="1550450"/>
            <a:ext cx="3124100" cy="33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1"/>
          <p:cNvSpPr/>
          <p:nvPr/>
        </p:nvSpPr>
        <p:spPr>
          <a:xfrm>
            <a:off x="401100" y="652775"/>
            <a:ext cx="7951200" cy="426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45" name="Google Shape;745;p21">
            <a:hlinkClick r:id="rId3"/>
          </p:cNvPr>
          <p:cNvSpPr/>
          <p:nvPr/>
        </p:nvSpPr>
        <p:spPr>
          <a:xfrm>
            <a:off x="5336925" y="3419500"/>
            <a:ext cx="3674100" cy="84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46" name="Google Shape;746;p21">
            <a:hlinkClick r:id="rId4"/>
          </p:cNvPr>
          <p:cNvSpPr/>
          <p:nvPr/>
        </p:nvSpPr>
        <p:spPr>
          <a:xfrm>
            <a:off x="5339950" y="932050"/>
            <a:ext cx="3666000" cy="5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47" name="Google Shape;747;p21"/>
          <p:cNvSpPr txBox="1"/>
          <p:nvPr>
            <p:ph type="title"/>
          </p:nvPr>
        </p:nvSpPr>
        <p:spPr>
          <a:xfrm>
            <a:off x="311700" y="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Interface Definitions - Electrical</a:t>
            </a:r>
            <a:endParaRPr/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t/>
            </a:r>
            <a:endParaRPr sz="32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748" name="Google Shape;74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629827"/>
            <a:ext cx="4885750" cy="42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5863" y="1115900"/>
            <a:ext cx="3674173" cy="291171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1">
            <a:hlinkClick r:id="rId8"/>
          </p:cNvPr>
          <p:cNvSpPr txBox="1"/>
          <p:nvPr/>
        </p:nvSpPr>
        <p:spPr>
          <a:xfrm>
            <a:off x="5532125" y="863013"/>
            <a:ext cx="27864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rPr>
              <a:t>MSP Pin Definitions</a:t>
            </a:r>
            <a:endParaRPr b="0" i="0" sz="1400" u="none" cap="none" strike="noStrike">
              <a:solidFill>
                <a:srgbClr val="19191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51" name="Google Shape;751;p2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21013" y="992723"/>
            <a:ext cx="135850" cy="1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2"/>
          <p:cNvSpPr txBox="1"/>
          <p:nvPr>
            <p:ph type="title"/>
          </p:nvPr>
        </p:nvSpPr>
        <p:spPr>
          <a:xfrm>
            <a:off x="311700" y="220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Interface Definitions - Mechanical Arms</a:t>
            </a:r>
            <a:endParaRPr/>
          </a:p>
        </p:txBody>
      </p:sp>
      <p:graphicFrame>
        <p:nvGraphicFramePr>
          <p:cNvPr id="757" name="Google Shape;757;p22"/>
          <p:cNvGraphicFramePr/>
          <p:nvPr/>
        </p:nvGraphicFramePr>
        <p:xfrm>
          <a:off x="311700" y="94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{EC9E7BB0-F9BD-42A7-8446-9A51DB9E6028}</a:tableStyleId>
              </a:tblPr>
              <a:tblGrid>
                <a:gridCol w="1380125"/>
                <a:gridCol w="6983100"/>
              </a:tblGrid>
              <a:tr h="48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Interface Code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Definition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6x M3 12mm CSK screws and nuts. Attach rotation plate and servo attachment. Attach arm to plate bearings.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McMaster-Carr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codes: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91294A132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90592A009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3x M3 8 mm CSK screws and nuts. Attach both arms together.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McMaster-Carr codes: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91294A005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90592A004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6x Ø 5mm OD, 2mm ID Bearings.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McMaster-Carr code: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7804K119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3x 180 degree LH 0.203” Torsion Spring to replace elastics.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McMaster-Carr code: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9271K604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2" name="Google Shape;762;g3a43a36fe07_5_47"/>
          <p:cNvGraphicFramePr/>
          <p:nvPr/>
        </p:nvGraphicFramePr>
        <p:xfrm>
          <a:off x="311700" y="65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{EC9E7BB0-F9BD-42A7-8446-9A51DB9E6028}</a:tableStyleId>
              </a:tblPr>
              <a:tblGrid>
                <a:gridCol w="1380125"/>
                <a:gridCol w="6983100"/>
              </a:tblGrid>
              <a:tr h="48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Interface Code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Definition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MB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6x M3 Ø5mm x 22.7mm Aluminium Standoffs. Attach standoffs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between PCBs to separate each PCB.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Mouser Part No: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710-970220365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MB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3x M3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Steels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Threaded Rod 120mm. Attaches and holds together the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external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component together.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McMaster-Carr codes: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93805A620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MB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3x M3 Steel Threaded Rod 67mm. Connects each PCB.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BLACKS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codes: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DIN 975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MB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15x M3 Thin Nuts. Holds the M3 threaded rods and M3 screws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McMaster-Carr codes: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	90695A033, 90370A203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3" name="Google Shape;763;g3a43a36fe07_5_47"/>
          <p:cNvSpPr txBox="1"/>
          <p:nvPr>
            <p:ph type="title"/>
          </p:nvPr>
        </p:nvSpPr>
        <p:spPr>
          <a:xfrm>
            <a:off x="311700" y="134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Interface Definitions - Main Build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b57c40c25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200"/>
              <a:t>Technical Schedule</a:t>
            </a:r>
            <a:endParaRPr/>
          </a:p>
        </p:txBody>
      </p:sp>
      <p:sp>
        <p:nvSpPr>
          <p:cNvPr id="84" name="Google Shape;84;g3ab57c40c25_4_0"/>
          <p:cNvSpPr txBox="1"/>
          <p:nvPr>
            <p:ph idx="1" type="body"/>
          </p:nvPr>
        </p:nvSpPr>
        <p:spPr>
          <a:xfrm>
            <a:off x="305625" y="1143725"/>
            <a:ext cx="8520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Timeline: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8th December - Preliminary Design Review (PDR)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19th January- Critical Design Review (CDR)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 - Test Launch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of March - Launch &amp; Flight Readiness Review (FRR)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g3ab57c40c25_4_0"/>
          <p:cNvCxnSpPr/>
          <p:nvPr/>
        </p:nvCxnSpPr>
        <p:spPr>
          <a:xfrm>
            <a:off x="531100" y="3184350"/>
            <a:ext cx="7877400" cy="5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g3ab57c40c25_4_0"/>
          <p:cNvSpPr/>
          <p:nvPr/>
        </p:nvSpPr>
        <p:spPr>
          <a:xfrm>
            <a:off x="1430525" y="3079200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7" name="Google Shape;87;g3ab57c40c25_4_0"/>
          <p:cNvSpPr/>
          <p:nvPr/>
        </p:nvSpPr>
        <p:spPr>
          <a:xfrm>
            <a:off x="6172900" y="3079200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8" name="Google Shape;88;g3ab57c40c25_4_0"/>
          <p:cNvSpPr/>
          <p:nvPr/>
        </p:nvSpPr>
        <p:spPr>
          <a:xfrm>
            <a:off x="3025563" y="3079200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9" name="Google Shape;89;g3ab57c40c25_4_0"/>
          <p:cNvSpPr txBox="1"/>
          <p:nvPr>
            <p:ph type="title"/>
          </p:nvPr>
        </p:nvSpPr>
        <p:spPr>
          <a:xfrm>
            <a:off x="1406000" y="3624050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MCR</a:t>
            </a:r>
            <a:endParaRPr b="1" sz="1800"/>
          </a:p>
        </p:txBody>
      </p:sp>
      <p:cxnSp>
        <p:nvCxnSpPr>
          <p:cNvPr id="90" name="Google Shape;90;g3ab57c40c25_4_0"/>
          <p:cNvCxnSpPr/>
          <p:nvPr/>
        </p:nvCxnSpPr>
        <p:spPr>
          <a:xfrm>
            <a:off x="1539725" y="3190050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g3ab57c40c25_4_0"/>
          <p:cNvSpPr txBox="1"/>
          <p:nvPr>
            <p:ph type="title"/>
          </p:nvPr>
        </p:nvSpPr>
        <p:spPr>
          <a:xfrm>
            <a:off x="3012263" y="3624050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PDR</a:t>
            </a:r>
            <a:endParaRPr b="1" sz="1800"/>
          </a:p>
        </p:txBody>
      </p:sp>
      <p:cxnSp>
        <p:nvCxnSpPr>
          <p:cNvPr id="92" name="Google Shape;92;g3ab57c40c25_4_0"/>
          <p:cNvCxnSpPr/>
          <p:nvPr/>
        </p:nvCxnSpPr>
        <p:spPr>
          <a:xfrm>
            <a:off x="3139838" y="3177725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g3ab57c40c25_4_0"/>
          <p:cNvSpPr txBox="1"/>
          <p:nvPr>
            <p:ph type="title"/>
          </p:nvPr>
        </p:nvSpPr>
        <p:spPr>
          <a:xfrm>
            <a:off x="6159275" y="3602250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CDR</a:t>
            </a:r>
            <a:endParaRPr b="1" sz="1800"/>
          </a:p>
        </p:txBody>
      </p:sp>
      <p:cxnSp>
        <p:nvCxnSpPr>
          <p:cNvPr id="94" name="Google Shape;94;g3ab57c40c25_4_0"/>
          <p:cNvCxnSpPr/>
          <p:nvPr/>
        </p:nvCxnSpPr>
        <p:spPr>
          <a:xfrm>
            <a:off x="6275250" y="3184350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g3ab57c40c25_4_0"/>
          <p:cNvSpPr txBox="1"/>
          <p:nvPr>
            <p:ph type="title"/>
          </p:nvPr>
        </p:nvSpPr>
        <p:spPr>
          <a:xfrm>
            <a:off x="7897850" y="3624050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FRR</a:t>
            </a:r>
            <a:endParaRPr b="1" sz="1800"/>
          </a:p>
        </p:txBody>
      </p:sp>
      <p:cxnSp>
        <p:nvCxnSpPr>
          <p:cNvPr id="96" name="Google Shape;96;g3ab57c40c25_4_0"/>
          <p:cNvCxnSpPr/>
          <p:nvPr/>
        </p:nvCxnSpPr>
        <p:spPr>
          <a:xfrm>
            <a:off x="8037275" y="3190050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3ab57c40c25_4_0"/>
          <p:cNvSpPr/>
          <p:nvPr/>
        </p:nvSpPr>
        <p:spPr>
          <a:xfrm>
            <a:off x="7929575" y="3079200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8" name="Google Shape;98;g3ab57c40c25_4_0"/>
          <p:cNvSpPr txBox="1"/>
          <p:nvPr>
            <p:ph type="title"/>
          </p:nvPr>
        </p:nvSpPr>
        <p:spPr>
          <a:xfrm rot="-5400000">
            <a:off x="8121250" y="2937438"/>
            <a:ext cx="1230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FF0000"/>
                </a:solidFill>
              </a:rPr>
              <a:t>LAUNCH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99" name="Google Shape;99;g3ab57c40c25_4_0"/>
          <p:cNvSpPr txBox="1"/>
          <p:nvPr>
            <p:ph type="title"/>
          </p:nvPr>
        </p:nvSpPr>
        <p:spPr>
          <a:xfrm>
            <a:off x="3012263" y="3879725"/>
            <a:ext cx="1543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First Order</a:t>
            </a:r>
            <a:endParaRPr sz="1800">
              <a:solidFill>
                <a:srgbClr val="A4C2F4"/>
              </a:solidFill>
            </a:endParaRPr>
          </a:p>
        </p:txBody>
      </p:sp>
      <p:sp>
        <p:nvSpPr>
          <p:cNvPr id="100" name="Google Shape;100;g3ab57c40c25_4_0"/>
          <p:cNvSpPr txBox="1"/>
          <p:nvPr>
            <p:ph type="title"/>
          </p:nvPr>
        </p:nvSpPr>
        <p:spPr>
          <a:xfrm>
            <a:off x="6159277" y="3879725"/>
            <a:ext cx="1795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Second Order</a:t>
            </a:r>
            <a:endParaRPr sz="1800">
              <a:solidFill>
                <a:srgbClr val="A4C2F4"/>
              </a:solidFill>
            </a:endParaRPr>
          </a:p>
        </p:txBody>
      </p:sp>
      <p:cxnSp>
        <p:nvCxnSpPr>
          <p:cNvPr id="101" name="Google Shape;101;g3ab57c40c25_4_0"/>
          <p:cNvCxnSpPr/>
          <p:nvPr/>
        </p:nvCxnSpPr>
        <p:spPr>
          <a:xfrm flipH="1" rot="10800000">
            <a:off x="6378619" y="3189257"/>
            <a:ext cx="1559100" cy="600"/>
          </a:xfrm>
          <a:prstGeom prst="straightConnector1">
            <a:avLst/>
          </a:prstGeom>
          <a:noFill/>
          <a:ln cap="flat" cmpd="sng" w="1143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g3ab57c40c25_4_0"/>
          <p:cNvSpPr txBox="1"/>
          <p:nvPr>
            <p:ph type="title"/>
          </p:nvPr>
        </p:nvSpPr>
        <p:spPr>
          <a:xfrm>
            <a:off x="6460475" y="3252300"/>
            <a:ext cx="16851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EA9999"/>
                </a:solidFill>
              </a:rPr>
              <a:t>Test Launch</a:t>
            </a:r>
            <a:endParaRPr sz="1800">
              <a:solidFill>
                <a:srgbClr val="EA9999"/>
              </a:solidFill>
            </a:endParaRPr>
          </a:p>
        </p:txBody>
      </p:sp>
      <p:sp>
        <p:nvSpPr>
          <p:cNvPr id="103" name="Google Shape;103;g3ab57c40c25_4_0"/>
          <p:cNvSpPr/>
          <p:nvPr/>
        </p:nvSpPr>
        <p:spPr>
          <a:xfrm>
            <a:off x="8145575" y="3079200"/>
            <a:ext cx="3744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4" name="Google Shape;104;g3ab57c40c25_4_0"/>
          <p:cNvSpPr txBox="1"/>
          <p:nvPr/>
        </p:nvSpPr>
        <p:spPr>
          <a:xfrm>
            <a:off x="157550" y="2758650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ab57c40c25_4_0"/>
          <p:cNvSpPr txBox="1"/>
          <p:nvPr/>
        </p:nvSpPr>
        <p:spPr>
          <a:xfrm>
            <a:off x="1657983" y="2783975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ab57c40c25_4_0"/>
          <p:cNvSpPr txBox="1"/>
          <p:nvPr/>
        </p:nvSpPr>
        <p:spPr>
          <a:xfrm>
            <a:off x="3158415" y="2783975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ab57c40c25_4_0"/>
          <p:cNvSpPr txBox="1"/>
          <p:nvPr/>
        </p:nvSpPr>
        <p:spPr>
          <a:xfrm>
            <a:off x="4658848" y="2783975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ab57c40c25_4_0"/>
          <p:cNvSpPr txBox="1"/>
          <p:nvPr/>
        </p:nvSpPr>
        <p:spPr>
          <a:xfrm>
            <a:off x="6159280" y="2783975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ab57c40c25_4_0"/>
          <p:cNvSpPr txBox="1"/>
          <p:nvPr/>
        </p:nvSpPr>
        <p:spPr>
          <a:xfrm>
            <a:off x="7659713" y="2783975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ab57c40c25_4_0"/>
          <p:cNvSpPr/>
          <p:nvPr/>
        </p:nvSpPr>
        <p:spPr>
          <a:xfrm>
            <a:off x="427400" y="3082350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11" name="Google Shape;111;g3ab57c40c25_4_0"/>
          <p:cNvSpPr txBox="1"/>
          <p:nvPr>
            <p:ph type="title"/>
          </p:nvPr>
        </p:nvSpPr>
        <p:spPr>
          <a:xfrm>
            <a:off x="398300" y="3623250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Start</a:t>
            </a:r>
            <a:endParaRPr b="1" sz="1800"/>
          </a:p>
        </p:txBody>
      </p:sp>
      <p:cxnSp>
        <p:nvCxnSpPr>
          <p:cNvPr id="112" name="Google Shape;112;g3ab57c40c25_4_0"/>
          <p:cNvCxnSpPr/>
          <p:nvPr/>
        </p:nvCxnSpPr>
        <p:spPr>
          <a:xfrm>
            <a:off x="532025" y="3189250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-GB" sz="3200">
                <a:latin typeface="Space Mono"/>
                <a:ea typeface="Space Mono"/>
                <a:cs typeface="Space Mono"/>
                <a:sym typeface="Space Mono"/>
              </a:rPr>
              <a:t>Implementation Plans</a:t>
            </a:r>
            <a:endParaRPr b="1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69" name="Google Shape;769;p23"/>
          <p:cNvSpPr txBox="1"/>
          <p:nvPr/>
        </p:nvSpPr>
        <p:spPr>
          <a:xfrm>
            <a:off x="311700" y="636725"/>
            <a:ext cx="4563000" cy="4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PDR &amp; Order 1 - Dec </a:t>
            </a:r>
            <a:r>
              <a:rPr b="1"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8th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Whole Team</a:t>
            </a:r>
            <a:endParaRPr i="0" sz="1100" u="none" cap="none" strike="noStrike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Preliminary Firmware Written - Jan 1st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Electronics Team/</a:t>
            </a:r>
            <a:r>
              <a:rPr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Firmware Team</a:t>
            </a:r>
            <a:endParaRPr i="0" sz="1100" u="none" cap="none" strike="noStrike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1st Order Mechanical Assembly - Jan 1</a:t>
            </a:r>
            <a:r>
              <a:rPr b="1"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st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Mechanical Team</a:t>
            </a:r>
            <a:endParaRPr i="0" sz="1100" u="none" cap="none" strike="noStrike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1st Order Electronics Assembly - Jan 1</a:t>
            </a:r>
            <a:r>
              <a:rPr b="1"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st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Electronics Team</a:t>
            </a:r>
            <a:endParaRPr i="0" sz="1100" u="none" cap="none" strike="noStrike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1st Order Total Assembly - Jan 1</a:t>
            </a:r>
            <a:r>
              <a:rPr b="1"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st	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Whole Tea</a:t>
            </a:r>
            <a:r>
              <a:rPr lang="en-GB" sz="11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i="0" sz="1100" u="none" cap="none" strike="noStrike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CDR &amp; Order 2 - Jan 20th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Whole Team</a:t>
            </a:r>
            <a:endParaRPr i="0" sz="1100" u="none" cap="none" strike="noStrike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●"/>
            </a:pPr>
            <a:r>
              <a:rPr b="1"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FRR &amp; Launch - Launch Day</a:t>
            </a:r>
            <a:endParaRPr b="1" sz="11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100"/>
              <a:buFont typeface="Roboto Mono"/>
              <a:buChar char="○"/>
            </a:pPr>
            <a:r>
              <a:rPr i="0" lang="en-GB" sz="1100" u="none" cap="none" strike="noStrik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Whole Team</a:t>
            </a:r>
            <a:endParaRPr b="0" i="0" sz="17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3F3F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70" name="Google Shape;770;p23"/>
          <p:cNvSpPr txBox="1"/>
          <p:nvPr/>
        </p:nvSpPr>
        <p:spPr>
          <a:xfrm>
            <a:off x="4508425" y="636725"/>
            <a:ext cx="4323900" cy="4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800" cap="none" strike="noStrik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Order 2 Evolution Plans</a:t>
            </a:r>
            <a:endParaRPr b="1" i="0" sz="1800" cap="none" strike="noStrike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200"/>
              <a:buFont typeface="Roboto Mono"/>
              <a:buChar char="●"/>
            </a:pPr>
            <a:r>
              <a:rPr b="1" i="0" lang="en-GB" sz="1200" u="none" cap="none" strike="noStrike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Finalise Internal </a:t>
            </a:r>
            <a:r>
              <a:rPr b="1" lang="en-GB" sz="1200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Mechanical </a:t>
            </a:r>
            <a:r>
              <a:rPr b="1" i="0" lang="en-GB" sz="1200" u="none" cap="none" strike="noStrike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Structure</a:t>
            </a:r>
            <a:endParaRPr b="1" sz="1200">
              <a:solidFill>
                <a:srgbClr val="D0E0E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0E0E3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Finalise Electrical and Software Testing suite</a:t>
            </a:r>
            <a:endParaRPr b="1" sz="1200">
              <a:solidFill>
                <a:srgbClr val="D0E0E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0E0E3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Finalise Elec/Soft Prelaunch automatic testing</a:t>
            </a:r>
            <a:endParaRPr b="1" sz="1200">
              <a:solidFill>
                <a:srgbClr val="D0E0E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0E0E3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Finalise PCB designs and corrections</a:t>
            </a:r>
            <a:endParaRPr b="1" sz="1200">
              <a:solidFill>
                <a:srgbClr val="D0E0E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0E0E3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Implement</a:t>
            </a:r>
            <a:r>
              <a:rPr b="1" i="0" lang="en-GB" sz="1200" u="none" cap="none" strike="noStrike">
                <a:solidFill>
                  <a:srgbClr val="D0E0E3"/>
                </a:solidFill>
                <a:latin typeface="Roboto Mono"/>
                <a:ea typeface="Roboto Mono"/>
                <a:cs typeface="Roboto Mono"/>
                <a:sym typeface="Roboto Mono"/>
              </a:rPr>
              <a:t> Parachute Attachment Points</a:t>
            </a:r>
            <a:endParaRPr b="1" i="0" sz="1800" u="none" cap="none" strike="noStrike">
              <a:solidFill>
                <a:srgbClr val="D0E0E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5"/>
          <p:cNvSpPr txBox="1"/>
          <p:nvPr>
            <p:ph idx="1" type="body"/>
          </p:nvPr>
        </p:nvSpPr>
        <p:spPr>
          <a:xfrm>
            <a:off x="311700" y="11701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b="1" lang="en-GB" sz="120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it Checks - Jan 11th</a:t>
            </a:r>
            <a:endParaRPr b="1" sz="1200">
              <a:solidFill>
                <a:srgbClr val="C9DAF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 Light"/>
              <a:buChar char="-"/>
            </a:pPr>
            <a:r>
              <a:rPr lang="en-GB" sz="1200">
                <a:solidFill>
                  <a:srgbClr val="C9DAF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Whole Team</a:t>
            </a:r>
            <a:endParaRPr sz="1200">
              <a:solidFill>
                <a:srgbClr val="C9DAF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C9DAF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Bench test camera mechanism - Jan 11th</a:t>
            </a:r>
            <a:endParaRPr b="1" sz="1200">
              <a:solidFill>
                <a:srgbClr val="C9DAF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 Light"/>
              <a:buChar char="-"/>
            </a:pPr>
            <a:r>
              <a:rPr lang="en-GB" sz="1200">
                <a:solidFill>
                  <a:srgbClr val="C9DAF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Avionics + Firmware Teams</a:t>
            </a:r>
            <a:endParaRPr sz="1200">
              <a:solidFill>
                <a:srgbClr val="C9DAF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C9DAF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Drop test inside engineering - final test with prototype (incase of RUD) - Jan 11th</a:t>
            </a:r>
            <a:endParaRPr b="1" sz="1200">
              <a:solidFill>
                <a:srgbClr val="C9DAF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 Light"/>
              <a:buChar char="-"/>
            </a:pPr>
            <a:r>
              <a:rPr lang="en-GB" sz="1200">
                <a:solidFill>
                  <a:srgbClr val="C9DAF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Whole Team</a:t>
            </a:r>
            <a:endParaRPr sz="1200">
              <a:solidFill>
                <a:srgbClr val="C9DAF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9DAF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048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"/>
              <a:buChar char="●"/>
            </a:pPr>
            <a:r>
              <a:rPr b="1" lang="en-GB" sz="120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Full Operational Test - Jan 12th</a:t>
            </a:r>
            <a:endParaRPr b="1" sz="1200">
              <a:solidFill>
                <a:srgbClr val="C9DAF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9144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200"/>
              <a:buFont typeface="Roboto Mono Light"/>
              <a:buChar char="-"/>
            </a:pPr>
            <a:r>
              <a:rPr lang="en-GB" sz="1200">
                <a:solidFill>
                  <a:srgbClr val="C9DAF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Whole Team</a:t>
            </a:r>
            <a:endParaRPr sz="1200">
              <a:solidFill>
                <a:srgbClr val="C9DAF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6" name="Google Shape;7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Validation Plans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4"/>
          <p:cNvSpPr txBox="1"/>
          <p:nvPr>
            <p:ph type="title"/>
          </p:nvPr>
        </p:nvSpPr>
        <p:spPr>
          <a:xfrm>
            <a:off x="110225" y="445025"/>
            <a:ext cx="89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Subsystem </a:t>
            </a:r>
            <a:r>
              <a:rPr lang="en-GB" sz="3200">
                <a:latin typeface="Space Mono"/>
                <a:ea typeface="Space Mono"/>
                <a:cs typeface="Space Mono"/>
                <a:sym typeface="Space Mono"/>
              </a:rPr>
              <a:t>Measures of Effectiveness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82" name="Google Shape;782;p24"/>
          <p:cNvSpPr txBox="1"/>
          <p:nvPr/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</a:pPr>
            <a:r>
              <a:rPr lang="en-GB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Did the folding arms open?</a:t>
            </a:r>
            <a:endParaRPr sz="18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</a:pPr>
            <a:r>
              <a:rPr lang="en-GB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Can we turn the buzzer on via LoRa</a:t>
            </a:r>
            <a:endParaRPr sz="18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</a:pPr>
            <a:r>
              <a:rPr lang="en-GB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Can we establish connection with the PSAT</a:t>
            </a:r>
            <a:endParaRPr sz="18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</a:pPr>
            <a:r>
              <a:rPr b="0" i="0" lang="en-GB" sz="1800" u="none" cap="none" strike="noStrik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Have we successfully taken a picture?</a:t>
            </a:r>
            <a:endParaRPr b="0" i="0" sz="1800" u="none" cap="none" strike="noStrike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Mono"/>
              <a:buChar char="●"/>
            </a:pPr>
            <a:r>
              <a:rPr lang="en-GB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Is the picture clear/are the </a:t>
            </a:r>
            <a:r>
              <a:rPr lang="en-GB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contents discernable</a:t>
            </a:r>
            <a:endParaRPr sz="18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6367d4d12c2c531_0"/>
          <p:cNvSpPr txBox="1"/>
          <p:nvPr>
            <p:ph type="ctrTitle"/>
          </p:nvPr>
        </p:nvSpPr>
        <p:spPr>
          <a:xfrm>
            <a:off x="275700" y="1161450"/>
            <a:ext cx="85206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The Retrievers </a:t>
            </a:r>
            <a:r>
              <a:rPr b="1" lang="en-GB">
                <a:latin typeface="Space Mono"/>
                <a:ea typeface="Space Mono"/>
                <a:cs typeface="Space Mono"/>
                <a:sym typeface="Space Mono"/>
              </a:rPr>
              <a:t>PDR</a:t>
            </a:r>
            <a:endParaRPr b="1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88" name="Google Shape;788;g66367d4d12c2c531_0"/>
          <p:cNvSpPr txBox="1"/>
          <p:nvPr>
            <p:ph idx="1" type="subTitle"/>
          </p:nvPr>
        </p:nvSpPr>
        <p:spPr>
          <a:xfrm>
            <a:off x="275700" y="2230200"/>
            <a:ext cx="7818900" cy="24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Preliminary Definition Review</a:t>
            </a:r>
            <a:endParaRPr sz="16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latin typeface="Space Mono"/>
                <a:ea typeface="Space Mono"/>
                <a:cs typeface="Space Mono"/>
                <a:sym typeface="Space Mono"/>
              </a:rPr>
              <a:t>Names: Anton, Nathan, Aidan, Phoenix, Siddhesh, Zac &amp; Daniel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latin typeface="Space Mono"/>
                <a:ea typeface="Space Mono"/>
                <a:cs typeface="Space Mono"/>
                <a:sym typeface="Space Mono"/>
              </a:rPr>
              <a:t>Team:  The Retrievers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latin typeface="Space Mono"/>
                <a:ea typeface="Space Mono"/>
                <a:cs typeface="Space Mono"/>
                <a:sym typeface="Space Mono"/>
              </a:rPr>
              <a:t>Date: 08/12/25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b57c40c25_4_33"/>
          <p:cNvSpPr txBox="1"/>
          <p:nvPr>
            <p:ph type="title"/>
          </p:nvPr>
        </p:nvSpPr>
        <p:spPr>
          <a:xfrm>
            <a:off x="311700" y="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done by Preliminary Design Review (PDR)</a:t>
            </a:r>
            <a:endParaRPr/>
          </a:p>
        </p:txBody>
      </p:sp>
      <p:sp>
        <p:nvSpPr>
          <p:cNvPr id="118" name="Google Shape;118;g3ab57c40c25_4_33"/>
          <p:cNvSpPr txBox="1"/>
          <p:nvPr>
            <p:ph idx="1" type="body"/>
          </p:nvPr>
        </p:nvSpPr>
        <p:spPr>
          <a:xfrm>
            <a:off x="311700" y="2613650"/>
            <a:ext cx="85206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Arial"/>
              <a:buChar char="❏"/>
            </a:pPr>
            <a:r>
              <a:rPr lang="en-GB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Minimum Minimum Viable Product (GPS + LoRa - Demo later)</a:t>
            </a:r>
            <a:endParaRPr>
              <a:solidFill>
                <a:srgbClr val="B6D7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❏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Electrical/Software Based Prototype (breadboard) complete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LoRa + GPS working </a:t>
            </a:r>
            <a:r>
              <a:rPr lang="en-GB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- Beacon mode + command processing + data send/recv + GPS</a:t>
            </a:r>
            <a:endParaRPr>
              <a:solidFill>
                <a:srgbClr val="D9EAD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Passive + Active recovery methods working </a:t>
            </a:r>
            <a:r>
              <a:rPr lang="en-GB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- GPS + Servo (Folding mech.) + Buzzers</a:t>
            </a:r>
            <a:endParaRPr>
              <a:solidFill>
                <a:srgbClr val="D9EAD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horn/Sound system </a:t>
            </a:r>
            <a:r>
              <a:rPr lang="en-GB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- Buzzers as prototype ^</a:t>
            </a:r>
            <a:endParaRPr>
              <a:solidFill>
                <a:srgbClr val="D9EAD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❏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Physical/Mechanical Based Prototype complete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Folding/Origami mechanism </a:t>
            </a:r>
            <a:r>
              <a:rPr lang="en-GB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- Folding arms prototypes + Final cad model</a:t>
            </a:r>
            <a:endParaRPr>
              <a:solidFill>
                <a:srgbClr val="D9EAD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3ab57c40c25_4_33"/>
          <p:cNvCxnSpPr/>
          <p:nvPr/>
        </p:nvCxnSpPr>
        <p:spPr>
          <a:xfrm>
            <a:off x="531100" y="1296172"/>
            <a:ext cx="7877400" cy="5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3ab57c40c25_4_33"/>
          <p:cNvSpPr/>
          <p:nvPr/>
        </p:nvSpPr>
        <p:spPr>
          <a:xfrm>
            <a:off x="1430525" y="11910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21" name="Google Shape;121;g3ab57c40c25_4_33"/>
          <p:cNvSpPr/>
          <p:nvPr/>
        </p:nvSpPr>
        <p:spPr>
          <a:xfrm>
            <a:off x="6172900" y="11910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22" name="Google Shape;122;g3ab57c40c25_4_33"/>
          <p:cNvSpPr/>
          <p:nvPr/>
        </p:nvSpPr>
        <p:spPr>
          <a:xfrm>
            <a:off x="3025563" y="1191022"/>
            <a:ext cx="216000" cy="2160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23" name="Google Shape;123;g3ab57c40c25_4_33"/>
          <p:cNvSpPr txBox="1"/>
          <p:nvPr>
            <p:ph type="title"/>
          </p:nvPr>
        </p:nvSpPr>
        <p:spPr>
          <a:xfrm>
            <a:off x="1406000" y="17358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MCR</a:t>
            </a:r>
            <a:endParaRPr b="1" sz="1800"/>
          </a:p>
        </p:txBody>
      </p:sp>
      <p:cxnSp>
        <p:nvCxnSpPr>
          <p:cNvPr id="124" name="Google Shape;124;g3ab57c40c25_4_33"/>
          <p:cNvCxnSpPr/>
          <p:nvPr/>
        </p:nvCxnSpPr>
        <p:spPr>
          <a:xfrm>
            <a:off x="1539725" y="13018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g3ab57c40c25_4_33"/>
          <p:cNvSpPr txBox="1"/>
          <p:nvPr>
            <p:ph type="title"/>
          </p:nvPr>
        </p:nvSpPr>
        <p:spPr>
          <a:xfrm>
            <a:off x="3012263" y="17358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EA9999"/>
                </a:solidFill>
              </a:rPr>
              <a:t>PDR</a:t>
            </a:r>
            <a:endParaRPr b="1" sz="1800">
              <a:solidFill>
                <a:srgbClr val="EA9999"/>
              </a:solidFill>
            </a:endParaRPr>
          </a:p>
        </p:txBody>
      </p:sp>
      <p:cxnSp>
        <p:nvCxnSpPr>
          <p:cNvPr id="126" name="Google Shape;126;g3ab57c40c25_4_33"/>
          <p:cNvCxnSpPr/>
          <p:nvPr/>
        </p:nvCxnSpPr>
        <p:spPr>
          <a:xfrm>
            <a:off x="3139838" y="1289547"/>
            <a:ext cx="600" cy="4830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g3ab57c40c25_4_33"/>
          <p:cNvSpPr txBox="1"/>
          <p:nvPr>
            <p:ph type="title"/>
          </p:nvPr>
        </p:nvSpPr>
        <p:spPr>
          <a:xfrm>
            <a:off x="6159275" y="17140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CDR</a:t>
            </a:r>
            <a:endParaRPr b="1" sz="1800"/>
          </a:p>
        </p:txBody>
      </p:sp>
      <p:cxnSp>
        <p:nvCxnSpPr>
          <p:cNvPr id="128" name="Google Shape;128;g3ab57c40c25_4_33"/>
          <p:cNvCxnSpPr/>
          <p:nvPr/>
        </p:nvCxnSpPr>
        <p:spPr>
          <a:xfrm>
            <a:off x="6275250" y="12961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g3ab57c40c25_4_33"/>
          <p:cNvSpPr txBox="1"/>
          <p:nvPr>
            <p:ph type="title"/>
          </p:nvPr>
        </p:nvSpPr>
        <p:spPr>
          <a:xfrm>
            <a:off x="7897850" y="17358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FRR</a:t>
            </a:r>
            <a:endParaRPr b="1" sz="1800"/>
          </a:p>
        </p:txBody>
      </p:sp>
      <p:cxnSp>
        <p:nvCxnSpPr>
          <p:cNvPr id="130" name="Google Shape;130;g3ab57c40c25_4_33"/>
          <p:cNvCxnSpPr/>
          <p:nvPr/>
        </p:nvCxnSpPr>
        <p:spPr>
          <a:xfrm>
            <a:off x="8037275" y="13018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g3ab57c40c25_4_33"/>
          <p:cNvSpPr/>
          <p:nvPr/>
        </p:nvSpPr>
        <p:spPr>
          <a:xfrm>
            <a:off x="7929575" y="11910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2" name="Google Shape;132;g3ab57c40c25_4_33"/>
          <p:cNvSpPr txBox="1"/>
          <p:nvPr>
            <p:ph type="title"/>
          </p:nvPr>
        </p:nvSpPr>
        <p:spPr>
          <a:xfrm rot="-5400000">
            <a:off x="8121250" y="1049260"/>
            <a:ext cx="1230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FF0000"/>
                </a:solidFill>
              </a:rPr>
              <a:t>LAUNCH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33" name="Google Shape;133;g3ab57c40c25_4_33"/>
          <p:cNvSpPr txBox="1"/>
          <p:nvPr>
            <p:ph type="title"/>
          </p:nvPr>
        </p:nvSpPr>
        <p:spPr>
          <a:xfrm>
            <a:off x="3012263" y="1991547"/>
            <a:ext cx="1543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First Order</a:t>
            </a:r>
            <a:endParaRPr sz="1800">
              <a:solidFill>
                <a:srgbClr val="A4C2F4"/>
              </a:solidFill>
            </a:endParaRPr>
          </a:p>
        </p:txBody>
      </p:sp>
      <p:sp>
        <p:nvSpPr>
          <p:cNvPr id="134" name="Google Shape;134;g3ab57c40c25_4_33"/>
          <p:cNvSpPr txBox="1"/>
          <p:nvPr>
            <p:ph type="title"/>
          </p:nvPr>
        </p:nvSpPr>
        <p:spPr>
          <a:xfrm>
            <a:off x="6159277" y="1991547"/>
            <a:ext cx="1795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Second Order</a:t>
            </a:r>
            <a:endParaRPr sz="1800">
              <a:solidFill>
                <a:srgbClr val="A4C2F4"/>
              </a:solidFill>
            </a:endParaRPr>
          </a:p>
        </p:txBody>
      </p:sp>
      <p:cxnSp>
        <p:nvCxnSpPr>
          <p:cNvPr id="135" name="Google Shape;135;g3ab57c40c25_4_33"/>
          <p:cNvCxnSpPr/>
          <p:nvPr/>
        </p:nvCxnSpPr>
        <p:spPr>
          <a:xfrm flipH="1" rot="10800000">
            <a:off x="6378619" y="1301079"/>
            <a:ext cx="1559100" cy="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3ab57c40c25_4_33"/>
          <p:cNvSpPr/>
          <p:nvPr/>
        </p:nvSpPr>
        <p:spPr>
          <a:xfrm>
            <a:off x="8145575" y="1191022"/>
            <a:ext cx="3744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7" name="Google Shape;137;g3ab57c40c25_4_33"/>
          <p:cNvSpPr txBox="1"/>
          <p:nvPr/>
        </p:nvSpPr>
        <p:spPr>
          <a:xfrm>
            <a:off x="157550" y="870472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ab57c40c25_4_33"/>
          <p:cNvSpPr txBox="1"/>
          <p:nvPr/>
        </p:nvSpPr>
        <p:spPr>
          <a:xfrm>
            <a:off x="1657983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ab57c40c25_4_33"/>
          <p:cNvSpPr txBox="1"/>
          <p:nvPr/>
        </p:nvSpPr>
        <p:spPr>
          <a:xfrm>
            <a:off x="3158415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ab57c40c25_4_33"/>
          <p:cNvSpPr txBox="1"/>
          <p:nvPr/>
        </p:nvSpPr>
        <p:spPr>
          <a:xfrm>
            <a:off x="4658848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ab57c40c25_4_33"/>
          <p:cNvSpPr txBox="1"/>
          <p:nvPr/>
        </p:nvSpPr>
        <p:spPr>
          <a:xfrm>
            <a:off x="6159280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ab57c40c25_4_33"/>
          <p:cNvSpPr txBox="1"/>
          <p:nvPr/>
        </p:nvSpPr>
        <p:spPr>
          <a:xfrm>
            <a:off x="7659713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ab57c40c25_4_33"/>
          <p:cNvSpPr/>
          <p:nvPr/>
        </p:nvSpPr>
        <p:spPr>
          <a:xfrm>
            <a:off x="427400" y="119417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4" name="Google Shape;144;g3ab57c40c25_4_33"/>
          <p:cNvSpPr txBox="1"/>
          <p:nvPr>
            <p:ph type="title"/>
          </p:nvPr>
        </p:nvSpPr>
        <p:spPr>
          <a:xfrm>
            <a:off x="398300" y="17350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Start</a:t>
            </a:r>
            <a:endParaRPr b="1" sz="1800"/>
          </a:p>
        </p:txBody>
      </p:sp>
      <p:cxnSp>
        <p:nvCxnSpPr>
          <p:cNvPr id="145" name="Google Shape;145;g3ab57c40c25_4_33"/>
          <p:cNvCxnSpPr/>
          <p:nvPr/>
        </p:nvCxnSpPr>
        <p:spPr>
          <a:xfrm>
            <a:off x="532025" y="13010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g3ab57c40c25_4_33"/>
          <p:cNvCxnSpPr>
            <a:stCxn id="120" idx="6"/>
            <a:endCxn id="122" idx="2"/>
          </p:cNvCxnSpPr>
          <p:nvPr/>
        </p:nvCxnSpPr>
        <p:spPr>
          <a:xfrm>
            <a:off x="1646525" y="1299022"/>
            <a:ext cx="1379100" cy="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g3ab57c40c25_4_33"/>
          <p:cNvSpPr/>
          <p:nvPr/>
        </p:nvSpPr>
        <p:spPr>
          <a:xfrm>
            <a:off x="969175" y="3187875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Google Shape;148;g3ab57c40c25_4_33"/>
          <p:cNvSpPr/>
          <p:nvPr/>
        </p:nvSpPr>
        <p:spPr>
          <a:xfrm>
            <a:off x="938200" y="3440900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Google Shape;149;g3ab57c40c25_4_33"/>
          <p:cNvSpPr/>
          <p:nvPr/>
        </p:nvSpPr>
        <p:spPr>
          <a:xfrm>
            <a:off x="969175" y="3743425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g3ab57c40c25_4_33"/>
          <p:cNvSpPr/>
          <p:nvPr/>
        </p:nvSpPr>
        <p:spPr>
          <a:xfrm>
            <a:off x="481025" y="2947475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g3ab57c40c25_4_33"/>
          <p:cNvSpPr/>
          <p:nvPr/>
        </p:nvSpPr>
        <p:spPr>
          <a:xfrm>
            <a:off x="481025" y="4025050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Google Shape;152;g3ab57c40c25_4_33"/>
          <p:cNvSpPr/>
          <p:nvPr/>
        </p:nvSpPr>
        <p:spPr>
          <a:xfrm>
            <a:off x="969175" y="4298975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Google Shape;153;g3ab57c40c25_4_33"/>
          <p:cNvSpPr/>
          <p:nvPr/>
        </p:nvSpPr>
        <p:spPr>
          <a:xfrm>
            <a:off x="481025" y="2667775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b57c40c25_4_66"/>
          <p:cNvSpPr txBox="1"/>
          <p:nvPr>
            <p:ph type="title"/>
          </p:nvPr>
        </p:nvSpPr>
        <p:spPr>
          <a:xfrm>
            <a:off x="311700" y="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done by Critical Design Review (CDR)</a:t>
            </a:r>
            <a:endParaRPr/>
          </a:p>
        </p:txBody>
      </p:sp>
      <p:sp>
        <p:nvSpPr>
          <p:cNvPr id="159" name="Google Shape;159;g3ab57c40c25_4_66"/>
          <p:cNvSpPr txBox="1"/>
          <p:nvPr>
            <p:ph idx="1" type="body"/>
          </p:nvPr>
        </p:nvSpPr>
        <p:spPr>
          <a:xfrm>
            <a:off x="311700" y="2175450"/>
            <a:ext cx="8520600" cy="263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B2E79F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lang="en-GB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viable product complete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Passive methods working reliably (Unfolding for better visual confirmation + Reflective tape)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 methods working reliably (LoRa</a:t>
            </a:r>
            <a:r>
              <a:rPr lang="en-GB">
                <a:solidFill>
                  <a:srgbClr val="B2E79F"/>
                </a:solidFill>
                <a:latin typeface="Arial"/>
                <a:ea typeface="Arial"/>
                <a:cs typeface="Arial"/>
                <a:sym typeface="Arial"/>
              </a:rPr>
              <a:t>/GPS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audio)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Preliminary Shock tests do not cause recovery methods to fail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AA8E4"/>
              </a:buClr>
              <a:buSzPts val="1400"/>
              <a:buFont typeface="Arial"/>
              <a:buChar char="-"/>
            </a:pPr>
            <a:r>
              <a:rPr lang="en-GB">
                <a:solidFill>
                  <a:srgbClr val="BAA8E4"/>
                </a:solidFill>
                <a:latin typeface="Arial"/>
                <a:ea typeface="Arial"/>
                <a:cs typeface="Arial"/>
                <a:sym typeface="Arial"/>
              </a:rPr>
              <a:t>Triangulation via LoRa works within a degree of accuracy (~3m)</a:t>
            </a:r>
            <a:endParaRPr>
              <a:solidFill>
                <a:srgbClr val="BAA8E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BAA8E4"/>
              </a:buClr>
              <a:buSzPts val="1400"/>
              <a:buFont typeface="Arial"/>
              <a:buChar char="-"/>
            </a:pPr>
            <a:r>
              <a:rPr lang="en-GB">
                <a:solidFill>
                  <a:srgbClr val="BAA8E4"/>
                </a:solidFill>
                <a:latin typeface="Arial"/>
                <a:ea typeface="Arial"/>
                <a:cs typeface="Arial"/>
                <a:sym typeface="Arial"/>
              </a:rPr>
              <a:t>Prototype LoRa does not support this natively, so uncertain if possible.</a:t>
            </a:r>
            <a:endParaRPr>
              <a:solidFill>
                <a:srgbClr val="BAA8E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Secondary objectives complete (Camera)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activation methods working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 recording of test-deployment and interval-based image captures.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E79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B2E79F"/>
                </a:solidFill>
                <a:latin typeface="Arial"/>
                <a:ea typeface="Arial"/>
                <a:cs typeface="Arial"/>
                <a:sym typeface="Arial"/>
              </a:rPr>
              <a:t>Testing Suite (Prelaunch + General) complete</a:t>
            </a:r>
            <a:endParaRPr>
              <a:solidFill>
                <a:srgbClr val="B2E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g3ab57c40c25_4_66"/>
          <p:cNvCxnSpPr/>
          <p:nvPr/>
        </p:nvCxnSpPr>
        <p:spPr>
          <a:xfrm>
            <a:off x="531100" y="1143772"/>
            <a:ext cx="7877400" cy="5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g3ab57c40c25_4_66"/>
          <p:cNvSpPr/>
          <p:nvPr/>
        </p:nvSpPr>
        <p:spPr>
          <a:xfrm>
            <a:off x="1430525" y="10386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2" name="Google Shape;162;g3ab57c40c25_4_66"/>
          <p:cNvSpPr/>
          <p:nvPr/>
        </p:nvSpPr>
        <p:spPr>
          <a:xfrm>
            <a:off x="6172900" y="1038622"/>
            <a:ext cx="216000" cy="2160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3" name="Google Shape;163;g3ab57c40c25_4_66"/>
          <p:cNvSpPr/>
          <p:nvPr/>
        </p:nvSpPr>
        <p:spPr>
          <a:xfrm>
            <a:off x="3025563" y="10386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4" name="Google Shape;164;g3ab57c40c25_4_66"/>
          <p:cNvSpPr txBox="1"/>
          <p:nvPr>
            <p:ph type="title"/>
          </p:nvPr>
        </p:nvSpPr>
        <p:spPr>
          <a:xfrm>
            <a:off x="1406000" y="15834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MCR</a:t>
            </a:r>
            <a:endParaRPr b="1" sz="1800"/>
          </a:p>
        </p:txBody>
      </p:sp>
      <p:cxnSp>
        <p:nvCxnSpPr>
          <p:cNvPr id="165" name="Google Shape;165;g3ab57c40c25_4_66"/>
          <p:cNvCxnSpPr/>
          <p:nvPr/>
        </p:nvCxnSpPr>
        <p:spPr>
          <a:xfrm>
            <a:off x="1539725" y="11494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g3ab57c40c25_4_66"/>
          <p:cNvSpPr txBox="1"/>
          <p:nvPr>
            <p:ph type="title"/>
          </p:nvPr>
        </p:nvSpPr>
        <p:spPr>
          <a:xfrm>
            <a:off x="3012263" y="15834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PDR</a:t>
            </a:r>
            <a:endParaRPr b="1" sz="1800"/>
          </a:p>
        </p:txBody>
      </p:sp>
      <p:cxnSp>
        <p:nvCxnSpPr>
          <p:cNvPr id="167" name="Google Shape;167;g3ab57c40c25_4_66"/>
          <p:cNvCxnSpPr/>
          <p:nvPr/>
        </p:nvCxnSpPr>
        <p:spPr>
          <a:xfrm>
            <a:off x="3139838" y="1137147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g3ab57c40c25_4_66"/>
          <p:cNvSpPr txBox="1"/>
          <p:nvPr>
            <p:ph type="title"/>
          </p:nvPr>
        </p:nvSpPr>
        <p:spPr>
          <a:xfrm>
            <a:off x="6159275" y="15616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EA9999"/>
                </a:solidFill>
              </a:rPr>
              <a:t>CDR</a:t>
            </a:r>
            <a:endParaRPr b="1" sz="1800">
              <a:solidFill>
                <a:srgbClr val="EA9999"/>
              </a:solidFill>
            </a:endParaRPr>
          </a:p>
        </p:txBody>
      </p:sp>
      <p:cxnSp>
        <p:nvCxnSpPr>
          <p:cNvPr id="169" name="Google Shape;169;g3ab57c40c25_4_66"/>
          <p:cNvCxnSpPr/>
          <p:nvPr/>
        </p:nvCxnSpPr>
        <p:spPr>
          <a:xfrm>
            <a:off x="6275250" y="1143772"/>
            <a:ext cx="600" cy="4830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g3ab57c40c25_4_66"/>
          <p:cNvSpPr txBox="1"/>
          <p:nvPr>
            <p:ph type="title"/>
          </p:nvPr>
        </p:nvSpPr>
        <p:spPr>
          <a:xfrm>
            <a:off x="7897850" y="15834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FRR</a:t>
            </a:r>
            <a:endParaRPr b="1" sz="1800"/>
          </a:p>
        </p:txBody>
      </p:sp>
      <p:cxnSp>
        <p:nvCxnSpPr>
          <p:cNvPr id="171" name="Google Shape;171;g3ab57c40c25_4_66"/>
          <p:cNvCxnSpPr/>
          <p:nvPr/>
        </p:nvCxnSpPr>
        <p:spPr>
          <a:xfrm>
            <a:off x="8037275" y="11494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g3ab57c40c25_4_66"/>
          <p:cNvSpPr/>
          <p:nvPr/>
        </p:nvSpPr>
        <p:spPr>
          <a:xfrm>
            <a:off x="7929575" y="10386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3" name="Google Shape;173;g3ab57c40c25_4_66"/>
          <p:cNvSpPr txBox="1"/>
          <p:nvPr>
            <p:ph type="title"/>
          </p:nvPr>
        </p:nvSpPr>
        <p:spPr>
          <a:xfrm rot="-5400000">
            <a:off x="8121250" y="896860"/>
            <a:ext cx="1230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FF0000"/>
                </a:solidFill>
              </a:rPr>
              <a:t>LAUNCH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74" name="Google Shape;174;g3ab57c40c25_4_66"/>
          <p:cNvSpPr txBox="1"/>
          <p:nvPr>
            <p:ph type="title"/>
          </p:nvPr>
        </p:nvSpPr>
        <p:spPr>
          <a:xfrm>
            <a:off x="3012263" y="1839147"/>
            <a:ext cx="1543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First Order</a:t>
            </a:r>
            <a:endParaRPr sz="1800">
              <a:solidFill>
                <a:srgbClr val="A4C2F4"/>
              </a:solidFill>
            </a:endParaRPr>
          </a:p>
        </p:txBody>
      </p:sp>
      <p:sp>
        <p:nvSpPr>
          <p:cNvPr id="175" name="Google Shape;175;g3ab57c40c25_4_66"/>
          <p:cNvSpPr txBox="1"/>
          <p:nvPr>
            <p:ph type="title"/>
          </p:nvPr>
        </p:nvSpPr>
        <p:spPr>
          <a:xfrm>
            <a:off x="6159277" y="1839147"/>
            <a:ext cx="1795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Second Order</a:t>
            </a:r>
            <a:endParaRPr sz="1800">
              <a:solidFill>
                <a:srgbClr val="A4C2F4"/>
              </a:solidFill>
            </a:endParaRPr>
          </a:p>
        </p:txBody>
      </p:sp>
      <p:cxnSp>
        <p:nvCxnSpPr>
          <p:cNvPr id="176" name="Google Shape;176;g3ab57c40c25_4_66"/>
          <p:cNvCxnSpPr/>
          <p:nvPr/>
        </p:nvCxnSpPr>
        <p:spPr>
          <a:xfrm flipH="1" rot="10800000">
            <a:off x="6378619" y="1148679"/>
            <a:ext cx="1559100" cy="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g3ab57c40c25_4_66"/>
          <p:cNvSpPr/>
          <p:nvPr/>
        </p:nvSpPr>
        <p:spPr>
          <a:xfrm>
            <a:off x="8145575" y="1038622"/>
            <a:ext cx="3744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8" name="Google Shape;178;g3ab57c40c25_4_66"/>
          <p:cNvSpPr txBox="1"/>
          <p:nvPr/>
        </p:nvSpPr>
        <p:spPr>
          <a:xfrm>
            <a:off x="157550" y="718072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ab57c40c25_4_66"/>
          <p:cNvSpPr txBox="1"/>
          <p:nvPr/>
        </p:nvSpPr>
        <p:spPr>
          <a:xfrm>
            <a:off x="1657983" y="7433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ab57c40c25_4_66"/>
          <p:cNvSpPr txBox="1"/>
          <p:nvPr/>
        </p:nvSpPr>
        <p:spPr>
          <a:xfrm>
            <a:off x="3158415" y="7433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ab57c40c25_4_66"/>
          <p:cNvSpPr txBox="1"/>
          <p:nvPr/>
        </p:nvSpPr>
        <p:spPr>
          <a:xfrm>
            <a:off x="4658848" y="7433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ab57c40c25_4_66"/>
          <p:cNvSpPr txBox="1"/>
          <p:nvPr/>
        </p:nvSpPr>
        <p:spPr>
          <a:xfrm>
            <a:off x="6159280" y="7433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ab57c40c25_4_66"/>
          <p:cNvSpPr txBox="1"/>
          <p:nvPr/>
        </p:nvSpPr>
        <p:spPr>
          <a:xfrm>
            <a:off x="7659713" y="7433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ab57c40c25_4_66"/>
          <p:cNvSpPr/>
          <p:nvPr/>
        </p:nvSpPr>
        <p:spPr>
          <a:xfrm>
            <a:off x="427400" y="104177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5" name="Google Shape;185;g3ab57c40c25_4_66"/>
          <p:cNvSpPr txBox="1"/>
          <p:nvPr>
            <p:ph type="title"/>
          </p:nvPr>
        </p:nvSpPr>
        <p:spPr>
          <a:xfrm>
            <a:off x="398300" y="15826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Start</a:t>
            </a:r>
            <a:endParaRPr b="1" sz="1800"/>
          </a:p>
        </p:txBody>
      </p:sp>
      <p:cxnSp>
        <p:nvCxnSpPr>
          <p:cNvPr id="186" name="Google Shape;186;g3ab57c40c25_4_66"/>
          <p:cNvCxnSpPr/>
          <p:nvPr/>
        </p:nvCxnSpPr>
        <p:spPr>
          <a:xfrm>
            <a:off x="532025" y="11486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g3ab57c40c25_4_66"/>
          <p:cNvCxnSpPr/>
          <p:nvPr/>
        </p:nvCxnSpPr>
        <p:spPr>
          <a:xfrm flipH="1" rot="10800000">
            <a:off x="3241569" y="1143291"/>
            <a:ext cx="2928000" cy="36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g3ab57c40c25_4_66"/>
          <p:cNvSpPr/>
          <p:nvPr/>
        </p:nvSpPr>
        <p:spPr>
          <a:xfrm>
            <a:off x="1026550" y="2687650"/>
            <a:ext cx="247650" cy="240400"/>
          </a:xfrm>
          <a:custGeom>
            <a:rect b="b" l="l" r="r" t="t"/>
            <a:pathLst>
              <a:path extrusionOk="0" h="9616" w="9906">
                <a:moveTo>
                  <a:pt x="0" y="8763"/>
                </a:moveTo>
                <a:cubicBezTo>
                  <a:pt x="2561" y="12351"/>
                  <a:pt x="7259" y="3526"/>
                  <a:pt x="9906" y="0"/>
                </a:cubicBezTo>
              </a:path>
            </a:pathLst>
          </a:cu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g3ab57c40c25_4_66"/>
          <p:cNvSpPr/>
          <p:nvPr/>
        </p:nvSpPr>
        <p:spPr>
          <a:xfrm>
            <a:off x="963575" y="2817725"/>
            <a:ext cx="187500" cy="19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Serif"/>
                <a:ea typeface="Roboto Serif"/>
                <a:cs typeface="Roboto Serif"/>
                <a:sym typeface="Roboto Serif"/>
              </a:rPr>
              <a:t>`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b57c40c25_4_9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done by Flight Readiness Review (FRR)</a:t>
            </a:r>
            <a:endParaRPr/>
          </a:p>
        </p:txBody>
      </p:sp>
      <p:sp>
        <p:nvSpPr>
          <p:cNvPr id="195" name="Google Shape;195;g3ab57c40c25_4_99"/>
          <p:cNvSpPr txBox="1"/>
          <p:nvPr>
            <p:ph idx="1" type="body"/>
          </p:nvPr>
        </p:nvSpPr>
        <p:spPr>
          <a:xfrm>
            <a:off x="311700" y="2332650"/>
            <a:ext cx="8520600" cy="24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flight ready!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 combination of secondary and primary objectives into single PSAT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 demonstration of critical systems: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AA8E4"/>
              </a:buClr>
              <a:buSzPts val="1400"/>
              <a:buFont typeface="Arial"/>
              <a:buChar char="-"/>
            </a:pPr>
            <a:r>
              <a:rPr lang="en-GB">
                <a:solidFill>
                  <a:srgbClr val="BAA8E4"/>
                </a:solidFill>
                <a:latin typeface="Arial"/>
                <a:ea typeface="Arial"/>
                <a:cs typeface="Arial"/>
                <a:sym typeface="Arial"/>
              </a:rPr>
              <a:t>LoRa triangulation</a:t>
            </a:r>
            <a:endParaRPr>
              <a:solidFill>
                <a:srgbClr val="BAA8E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PSAT folding and unfolding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Audio pinging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GPS transmission working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 shock test in complete form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g3ab57c40c25_4_99"/>
          <p:cNvCxnSpPr/>
          <p:nvPr/>
        </p:nvCxnSpPr>
        <p:spPr>
          <a:xfrm>
            <a:off x="531100" y="1296172"/>
            <a:ext cx="7877400" cy="5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g3ab57c40c25_4_99"/>
          <p:cNvSpPr/>
          <p:nvPr/>
        </p:nvSpPr>
        <p:spPr>
          <a:xfrm>
            <a:off x="1430525" y="11910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8" name="Google Shape;198;g3ab57c40c25_4_99"/>
          <p:cNvSpPr/>
          <p:nvPr/>
        </p:nvSpPr>
        <p:spPr>
          <a:xfrm>
            <a:off x="6172900" y="11910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9" name="Google Shape;199;g3ab57c40c25_4_99"/>
          <p:cNvSpPr/>
          <p:nvPr/>
        </p:nvSpPr>
        <p:spPr>
          <a:xfrm>
            <a:off x="3025563" y="119102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0" name="Google Shape;200;g3ab57c40c25_4_99"/>
          <p:cNvSpPr txBox="1"/>
          <p:nvPr>
            <p:ph type="title"/>
          </p:nvPr>
        </p:nvSpPr>
        <p:spPr>
          <a:xfrm>
            <a:off x="1406000" y="17358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MCR</a:t>
            </a:r>
            <a:endParaRPr b="1" sz="1800"/>
          </a:p>
        </p:txBody>
      </p:sp>
      <p:cxnSp>
        <p:nvCxnSpPr>
          <p:cNvPr id="201" name="Google Shape;201;g3ab57c40c25_4_99"/>
          <p:cNvCxnSpPr/>
          <p:nvPr/>
        </p:nvCxnSpPr>
        <p:spPr>
          <a:xfrm>
            <a:off x="1539725" y="13018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g3ab57c40c25_4_99"/>
          <p:cNvSpPr txBox="1"/>
          <p:nvPr>
            <p:ph type="title"/>
          </p:nvPr>
        </p:nvSpPr>
        <p:spPr>
          <a:xfrm>
            <a:off x="3012263" y="17358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PDR</a:t>
            </a:r>
            <a:endParaRPr b="1" sz="1800"/>
          </a:p>
        </p:txBody>
      </p:sp>
      <p:cxnSp>
        <p:nvCxnSpPr>
          <p:cNvPr id="203" name="Google Shape;203;g3ab57c40c25_4_99"/>
          <p:cNvCxnSpPr/>
          <p:nvPr/>
        </p:nvCxnSpPr>
        <p:spPr>
          <a:xfrm>
            <a:off x="3139838" y="1289547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g3ab57c40c25_4_99"/>
          <p:cNvSpPr txBox="1"/>
          <p:nvPr>
            <p:ph type="title"/>
          </p:nvPr>
        </p:nvSpPr>
        <p:spPr>
          <a:xfrm>
            <a:off x="6159275" y="17140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CDR</a:t>
            </a:r>
            <a:endParaRPr b="1" sz="1800"/>
          </a:p>
        </p:txBody>
      </p:sp>
      <p:cxnSp>
        <p:nvCxnSpPr>
          <p:cNvPr id="205" name="Google Shape;205;g3ab57c40c25_4_99"/>
          <p:cNvCxnSpPr/>
          <p:nvPr/>
        </p:nvCxnSpPr>
        <p:spPr>
          <a:xfrm>
            <a:off x="6275250" y="12961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g3ab57c40c25_4_99"/>
          <p:cNvSpPr txBox="1"/>
          <p:nvPr>
            <p:ph type="title"/>
          </p:nvPr>
        </p:nvSpPr>
        <p:spPr>
          <a:xfrm>
            <a:off x="7897850" y="17358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EA9999"/>
                </a:solidFill>
              </a:rPr>
              <a:t>FRR</a:t>
            </a:r>
            <a:endParaRPr b="1" sz="1800">
              <a:solidFill>
                <a:srgbClr val="EA9999"/>
              </a:solidFill>
            </a:endParaRPr>
          </a:p>
        </p:txBody>
      </p:sp>
      <p:cxnSp>
        <p:nvCxnSpPr>
          <p:cNvPr id="207" name="Google Shape;207;g3ab57c40c25_4_99"/>
          <p:cNvCxnSpPr/>
          <p:nvPr/>
        </p:nvCxnSpPr>
        <p:spPr>
          <a:xfrm>
            <a:off x="8037275" y="1301872"/>
            <a:ext cx="600" cy="4830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g3ab57c40c25_4_99"/>
          <p:cNvSpPr/>
          <p:nvPr/>
        </p:nvSpPr>
        <p:spPr>
          <a:xfrm>
            <a:off x="7929575" y="1191022"/>
            <a:ext cx="216000" cy="2160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9" name="Google Shape;209;g3ab57c40c25_4_99"/>
          <p:cNvSpPr txBox="1"/>
          <p:nvPr>
            <p:ph type="title"/>
          </p:nvPr>
        </p:nvSpPr>
        <p:spPr>
          <a:xfrm rot="-5400000">
            <a:off x="8121250" y="1049260"/>
            <a:ext cx="1230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>
                <a:solidFill>
                  <a:srgbClr val="FF0000"/>
                </a:solidFill>
              </a:rPr>
              <a:t>LAUNCH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10" name="Google Shape;210;g3ab57c40c25_4_99"/>
          <p:cNvSpPr txBox="1"/>
          <p:nvPr>
            <p:ph type="title"/>
          </p:nvPr>
        </p:nvSpPr>
        <p:spPr>
          <a:xfrm>
            <a:off x="3012263" y="1991547"/>
            <a:ext cx="1543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First Order</a:t>
            </a:r>
            <a:endParaRPr sz="1800">
              <a:solidFill>
                <a:srgbClr val="A4C2F4"/>
              </a:solidFill>
            </a:endParaRPr>
          </a:p>
        </p:txBody>
      </p:sp>
      <p:sp>
        <p:nvSpPr>
          <p:cNvPr id="211" name="Google Shape;211;g3ab57c40c25_4_99"/>
          <p:cNvSpPr txBox="1"/>
          <p:nvPr>
            <p:ph type="title"/>
          </p:nvPr>
        </p:nvSpPr>
        <p:spPr>
          <a:xfrm>
            <a:off x="6159277" y="1991547"/>
            <a:ext cx="1795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solidFill>
                  <a:srgbClr val="A4C2F4"/>
                </a:solidFill>
              </a:rPr>
              <a:t>Second Order</a:t>
            </a:r>
            <a:endParaRPr sz="1800">
              <a:solidFill>
                <a:srgbClr val="A4C2F4"/>
              </a:solidFill>
            </a:endParaRPr>
          </a:p>
        </p:txBody>
      </p:sp>
      <p:cxnSp>
        <p:nvCxnSpPr>
          <p:cNvPr id="212" name="Google Shape;212;g3ab57c40c25_4_99"/>
          <p:cNvCxnSpPr/>
          <p:nvPr/>
        </p:nvCxnSpPr>
        <p:spPr>
          <a:xfrm flipH="1" rot="10800000">
            <a:off x="6378619" y="1301079"/>
            <a:ext cx="1559100" cy="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g3ab57c40c25_4_99"/>
          <p:cNvSpPr/>
          <p:nvPr/>
        </p:nvSpPr>
        <p:spPr>
          <a:xfrm>
            <a:off x="8145575" y="1191022"/>
            <a:ext cx="3744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4" name="Google Shape;214;g3ab57c40c25_4_99"/>
          <p:cNvSpPr txBox="1"/>
          <p:nvPr/>
        </p:nvSpPr>
        <p:spPr>
          <a:xfrm>
            <a:off x="157550" y="870472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ab57c40c25_4_99"/>
          <p:cNvSpPr txBox="1"/>
          <p:nvPr/>
        </p:nvSpPr>
        <p:spPr>
          <a:xfrm>
            <a:off x="1657983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ab57c40c25_4_99"/>
          <p:cNvSpPr txBox="1"/>
          <p:nvPr/>
        </p:nvSpPr>
        <p:spPr>
          <a:xfrm>
            <a:off x="3158415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ab57c40c25_4_99"/>
          <p:cNvSpPr txBox="1"/>
          <p:nvPr/>
        </p:nvSpPr>
        <p:spPr>
          <a:xfrm>
            <a:off x="4658848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ab57c40c25_4_99"/>
          <p:cNvSpPr txBox="1"/>
          <p:nvPr/>
        </p:nvSpPr>
        <p:spPr>
          <a:xfrm>
            <a:off x="6159280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ab57c40c25_4_99"/>
          <p:cNvSpPr txBox="1"/>
          <p:nvPr/>
        </p:nvSpPr>
        <p:spPr>
          <a:xfrm>
            <a:off x="7659713" y="895797"/>
            <a:ext cx="75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ab57c40c25_4_99"/>
          <p:cNvSpPr/>
          <p:nvPr/>
        </p:nvSpPr>
        <p:spPr>
          <a:xfrm>
            <a:off x="427400" y="1194172"/>
            <a:ext cx="216000" cy="21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1" name="Google Shape;221;g3ab57c40c25_4_99"/>
          <p:cNvSpPr txBox="1"/>
          <p:nvPr>
            <p:ph type="title"/>
          </p:nvPr>
        </p:nvSpPr>
        <p:spPr>
          <a:xfrm>
            <a:off x="398300" y="1735072"/>
            <a:ext cx="1007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800"/>
              <a:t>Start</a:t>
            </a:r>
            <a:endParaRPr b="1" sz="1800"/>
          </a:p>
        </p:txBody>
      </p:sp>
      <p:cxnSp>
        <p:nvCxnSpPr>
          <p:cNvPr id="222" name="Google Shape;222;g3ab57c40c25_4_99"/>
          <p:cNvCxnSpPr/>
          <p:nvPr/>
        </p:nvCxnSpPr>
        <p:spPr>
          <a:xfrm>
            <a:off x="532025" y="1301072"/>
            <a:ext cx="600" cy="48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g3ab57c40c25_4_99"/>
          <p:cNvCxnSpPr/>
          <p:nvPr/>
        </p:nvCxnSpPr>
        <p:spPr>
          <a:xfrm>
            <a:off x="6368400" y="1302200"/>
            <a:ext cx="1573800" cy="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